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57" r:id="rId4"/>
    <p:sldId id="275" r:id="rId5"/>
    <p:sldId id="258" r:id="rId6"/>
    <p:sldId id="259" r:id="rId7"/>
    <p:sldId id="260" r:id="rId8"/>
    <p:sldId id="272" r:id="rId9"/>
    <p:sldId id="261" r:id="rId10"/>
    <p:sldId id="262" r:id="rId11"/>
    <p:sldId id="269" r:id="rId12"/>
    <p:sldId id="270" r:id="rId13"/>
    <p:sldId id="264" r:id="rId14"/>
    <p:sldId id="265" r:id="rId15"/>
    <p:sldId id="267" r:id="rId16"/>
    <p:sldId id="268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7EFA8E-7875-405D-9694-2F0F3858B248}">
          <p14:sldIdLst>
            <p14:sldId id="256"/>
          </p14:sldIdLst>
        </p14:section>
        <p14:section name="제목 없는 구역" id="{4833F19E-987E-4A10-A866-7154233D2890}">
          <p14:sldIdLst>
            <p14:sldId id="276"/>
            <p14:sldId id="257"/>
            <p14:sldId id="275"/>
            <p14:sldId id="258"/>
            <p14:sldId id="259"/>
            <p14:sldId id="260"/>
            <p14:sldId id="272"/>
            <p14:sldId id="261"/>
            <p14:sldId id="262"/>
            <p14:sldId id="269"/>
            <p14:sldId id="270"/>
            <p14:sldId id="264"/>
            <p14:sldId id="265"/>
            <p14:sldId id="267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7C6"/>
    <a:srgbClr val="FDAC36"/>
    <a:srgbClr val="F8730A"/>
    <a:srgbClr val="FF9116"/>
    <a:srgbClr val="FFD8B7"/>
    <a:srgbClr val="FFBF8B"/>
    <a:srgbClr val="FAF8B2"/>
    <a:srgbClr val="FFFBAB"/>
    <a:srgbClr val="F29550"/>
    <a:srgbClr val="F0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541282516691902E-2"/>
          <c:y val="5.3725323328818519E-2"/>
          <c:w val="0.91649329016224534"/>
          <c:h val="0.838099784332307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기획 및 설계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1일차</c:v>
                </c:pt>
                <c:pt idx="1">
                  <c:v>2일차</c:v>
                </c:pt>
                <c:pt idx="2">
                  <c:v>3일차</c:v>
                </c:pt>
                <c:pt idx="3">
                  <c:v>4일차</c:v>
                </c:pt>
                <c:pt idx="4">
                  <c:v>5일차</c:v>
                </c:pt>
                <c:pt idx="5">
                  <c:v>6일차</c:v>
                </c:pt>
                <c:pt idx="6">
                  <c:v>7일차</c:v>
                </c:pt>
                <c:pt idx="7">
                  <c:v>8일차</c:v>
                </c:pt>
                <c:pt idx="8">
                  <c:v>9일차</c:v>
                </c:pt>
                <c:pt idx="9">
                  <c:v>10일차</c:v>
                </c:pt>
                <c:pt idx="10">
                  <c:v>11일차</c:v>
                </c:pt>
                <c:pt idx="11">
                  <c:v>12일차</c:v>
                </c:pt>
                <c:pt idx="12">
                  <c:v>13일차</c:v>
                </c:pt>
                <c:pt idx="13">
                  <c:v>14일차</c:v>
                </c:pt>
                <c:pt idx="14">
                  <c:v>15일차</c:v>
                </c:pt>
                <c:pt idx="15">
                  <c:v>16일차</c:v>
                </c:pt>
                <c:pt idx="16">
                  <c:v>17일차</c:v>
                </c:pt>
                <c:pt idx="17">
                  <c:v>18일차</c:v>
                </c:pt>
                <c:pt idx="18">
                  <c:v>19일차</c:v>
                </c:pt>
                <c:pt idx="19">
                  <c:v>20일차</c:v>
                </c:pt>
                <c:pt idx="20">
                  <c:v>21일차</c:v>
                </c:pt>
              </c:strCache>
            </c:strRef>
          </c:cat>
          <c:val>
            <c:numRef>
              <c:f>Sheet1!$B$2:$B$22</c:f>
              <c:numCache>
                <c:formatCode>0%</c:formatCode>
                <c:ptCount val="21"/>
                <c:pt idx="0">
                  <c:v>0</c:v>
                </c:pt>
                <c:pt idx="1">
                  <c:v>0.1</c:v>
                </c:pt>
                <c:pt idx="2">
                  <c:v>0.25</c:v>
                </c:pt>
                <c:pt idx="3">
                  <c:v>0.4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0.7</c:v>
                </c:pt>
                <c:pt idx="8">
                  <c:v>0.5</c:v>
                </c:pt>
                <c:pt idx="9">
                  <c:v>0.6</c:v>
                </c:pt>
                <c:pt idx="10">
                  <c:v>0.7</c:v>
                </c:pt>
                <c:pt idx="11">
                  <c:v>0.77</c:v>
                </c:pt>
                <c:pt idx="12">
                  <c:v>0.77</c:v>
                </c:pt>
                <c:pt idx="13">
                  <c:v>0.77</c:v>
                </c:pt>
                <c:pt idx="14">
                  <c:v>0.9</c:v>
                </c:pt>
                <c:pt idx="15">
                  <c:v>0.93</c:v>
                </c:pt>
                <c:pt idx="16">
                  <c:v>0.95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7D9-4749-80EA-02EE44F0DC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공통 모듈 구현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1일차</c:v>
                </c:pt>
                <c:pt idx="1">
                  <c:v>2일차</c:v>
                </c:pt>
                <c:pt idx="2">
                  <c:v>3일차</c:v>
                </c:pt>
                <c:pt idx="3">
                  <c:v>4일차</c:v>
                </c:pt>
                <c:pt idx="4">
                  <c:v>5일차</c:v>
                </c:pt>
                <c:pt idx="5">
                  <c:v>6일차</c:v>
                </c:pt>
                <c:pt idx="6">
                  <c:v>7일차</c:v>
                </c:pt>
                <c:pt idx="7">
                  <c:v>8일차</c:v>
                </c:pt>
                <c:pt idx="8">
                  <c:v>9일차</c:v>
                </c:pt>
                <c:pt idx="9">
                  <c:v>10일차</c:v>
                </c:pt>
                <c:pt idx="10">
                  <c:v>11일차</c:v>
                </c:pt>
                <c:pt idx="11">
                  <c:v>12일차</c:v>
                </c:pt>
                <c:pt idx="12">
                  <c:v>13일차</c:v>
                </c:pt>
                <c:pt idx="13">
                  <c:v>14일차</c:v>
                </c:pt>
                <c:pt idx="14">
                  <c:v>15일차</c:v>
                </c:pt>
                <c:pt idx="15">
                  <c:v>16일차</c:v>
                </c:pt>
                <c:pt idx="16">
                  <c:v>17일차</c:v>
                </c:pt>
                <c:pt idx="17">
                  <c:v>18일차</c:v>
                </c:pt>
                <c:pt idx="18">
                  <c:v>19일차</c:v>
                </c:pt>
                <c:pt idx="19">
                  <c:v>20일차</c:v>
                </c:pt>
                <c:pt idx="20">
                  <c:v>21일차</c:v>
                </c:pt>
              </c:strCache>
            </c:strRef>
          </c:cat>
          <c:val>
            <c:numRef>
              <c:f>Sheet1!$C$2:$C$22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0.05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0.3</c:v>
                </c:pt>
                <c:pt idx="8">
                  <c:v>0.35</c:v>
                </c:pt>
                <c:pt idx="9">
                  <c:v>0.2</c:v>
                </c:pt>
                <c:pt idx="10">
                  <c:v>0.24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0.45</c:v>
                </c:pt>
                <c:pt idx="15">
                  <c:v>0.6</c:v>
                </c:pt>
                <c:pt idx="16">
                  <c:v>0.7</c:v>
                </c:pt>
                <c:pt idx="17">
                  <c:v>0.8</c:v>
                </c:pt>
                <c:pt idx="18">
                  <c:v>0.9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7D9-4749-80EA-02EE44F0DC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관리자모드 구현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1일차</c:v>
                </c:pt>
                <c:pt idx="1">
                  <c:v>2일차</c:v>
                </c:pt>
                <c:pt idx="2">
                  <c:v>3일차</c:v>
                </c:pt>
                <c:pt idx="3">
                  <c:v>4일차</c:v>
                </c:pt>
                <c:pt idx="4">
                  <c:v>5일차</c:v>
                </c:pt>
                <c:pt idx="5">
                  <c:v>6일차</c:v>
                </c:pt>
                <c:pt idx="6">
                  <c:v>7일차</c:v>
                </c:pt>
                <c:pt idx="7">
                  <c:v>8일차</c:v>
                </c:pt>
                <c:pt idx="8">
                  <c:v>9일차</c:v>
                </c:pt>
                <c:pt idx="9">
                  <c:v>10일차</c:v>
                </c:pt>
                <c:pt idx="10">
                  <c:v>11일차</c:v>
                </c:pt>
                <c:pt idx="11">
                  <c:v>12일차</c:v>
                </c:pt>
                <c:pt idx="12">
                  <c:v>13일차</c:v>
                </c:pt>
                <c:pt idx="13">
                  <c:v>14일차</c:v>
                </c:pt>
                <c:pt idx="14">
                  <c:v>15일차</c:v>
                </c:pt>
                <c:pt idx="15">
                  <c:v>16일차</c:v>
                </c:pt>
                <c:pt idx="16">
                  <c:v>17일차</c:v>
                </c:pt>
                <c:pt idx="17">
                  <c:v>18일차</c:v>
                </c:pt>
                <c:pt idx="18">
                  <c:v>19일차</c:v>
                </c:pt>
                <c:pt idx="19">
                  <c:v>20일차</c:v>
                </c:pt>
                <c:pt idx="20">
                  <c:v>21일차</c:v>
                </c:pt>
              </c:strCache>
            </c:strRef>
          </c:cat>
          <c:val>
            <c:numRef>
              <c:f>Sheet1!$D$2:$D$22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0.05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0.15</c:v>
                </c:pt>
                <c:pt idx="8">
                  <c:v>0.2</c:v>
                </c:pt>
                <c:pt idx="9">
                  <c:v>0.15</c:v>
                </c:pt>
                <c:pt idx="10">
                  <c:v>0.15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0.45</c:v>
                </c:pt>
                <c:pt idx="15">
                  <c:v>0.5</c:v>
                </c:pt>
                <c:pt idx="16">
                  <c:v>0.6</c:v>
                </c:pt>
                <c:pt idx="17">
                  <c:v>0.7</c:v>
                </c:pt>
                <c:pt idx="18">
                  <c:v>0.8</c:v>
                </c:pt>
                <c:pt idx="19">
                  <c:v>0.9</c:v>
                </c:pt>
                <c:pt idx="20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7D9-4749-80EA-02EE44F0DC2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사용자모드 구현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1일차</c:v>
                </c:pt>
                <c:pt idx="1">
                  <c:v>2일차</c:v>
                </c:pt>
                <c:pt idx="2">
                  <c:v>3일차</c:v>
                </c:pt>
                <c:pt idx="3">
                  <c:v>4일차</c:v>
                </c:pt>
                <c:pt idx="4">
                  <c:v>5일차</c:v>
                </c:pt>
                <c:pt idx="5">
                  <c:v>6일차</c:v>
                </c:pt>
                <c:pt idx="6">
                  <c:v>7일차</c:v>
                </c:pt>
                <c:pt idx="7">
                  <c:v>8일차</c:v>
                </c:pt>
                <c:pt idx="8">
                  <c:v>9일차</c:v>
                </c:pt>
                <c:pt idx="9">
                  <c:v>10일차</c:v>
                </c:pt>
                <c:pt idx="10">
                  <c:v>11일차</c:v>
                </c:pt>
                <c:pt idx="11">
                  <c:v>12일차</c:v>
                </c:pt>
                <c:pt idx="12">
                  <c:v>13일차</c:v>
                </c:pt>
                <c:pt idx="13">
                  <c:v>14일차</c:v>
                </c:pt>
                <c:pt idx="14">
                  <c:v>15일차</c:v>
                </c:pt>
                <c:pt idx="15">
                  <c:v>16일차</c:v>
                </c:pt>
                <c:pt idx="16">
                  <c:v>17일차</c:v>
                </c:pt>
                <c:pt idx="17">
                  <c:v>18일차</c:v>
                </c:pt>
                <c:pt idx="18">
                  <c:v>19일차</c:v>
                </c:pt>
                <c:pt idx="19">
                  <c:v>20일차</c:v>
                </c:pt>
                <c:pt idx="20">
                  <c:v>21일차</c:v>
                </c:pt>
              </c:strCache>
            </c:strRef>
          </c:cat>
          <c:val>
            <c:numRef>
              <c:f>Sheet1!$E$2:$E$22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0.4</c:v>
                </c:pt>
                <c:pt idx="8">
                  <c:v>0.3</c:v>
                </c:pt>
                <c:pt idx="9">
                  <c:v>0.4</c:v>
                </c:pt>
                <c:pt idx="10">
                  <c:v>0.5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0.75</c:v>
                </c:pt>
                <c:pt idx="15">
                  <c:v>0.9</c:v>
                </c:pt>
                <c:pt idx="16">
                  <c:v>0.95</c:v>
                </c:pt>
                <c:pt idx="17">
                  <c:v>0.95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D9-4749-80EA-02EE44F0D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414848"/>
        <c:axId val="128417152"/>
      </c:lineChart>
      <c:catAx>
        <c:axId val="1284148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417152"/>
        <c:crosses val="autoZero"/>
        <c:auto val="1"/>
        <c:lblAlgn val="ctr"/>
        <c:lblOffset val="100"/>
        <c:noMultiLvlLbl val="0"/>
      </c:catAx>
      <c:valAx>
        <c:axId val="12841715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41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7F4B-95AF-4467-BA48-6E6E06CD7FBB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ED6F-59C5-4D9C-808B-4847A1C29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0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9CE16-28C6-4D54-BE24-48999E29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607974-E1FF-414D-9818-1D8231269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73D8B-7A08-4B30-9B3A-96734784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87C6A-1A13-4FA7-8CE4-9A7FDE81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65793-84F4-4C8E-B373-53316933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26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9019-0123-44EC-B807-98B8FFC1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B1BFA6-B141-4346-9C32-F6C4EADE8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87DA19-19D9-4C82-9D95-86FA7256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FF15-9376-4CB5-9F73-B257EC33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1DE7B-30BE-45AC-B780-E79ED9E7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54A921-5196-4E1A-BAA9-18E5F5BBE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C2EBB9-B83D-428D-A991-155D80F7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DDBB4-12D4-47F1-99AD-75735DC0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F8B55-6987-4A90-A0FA-A44997EF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D9B18-817E-4D7F-BE0E-FB181174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0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3C6E9-B283-4E82-AF43-4BE090BB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D15E2-753C-4B82-95E0-82AD602CE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EE602-2F5E-4DB8-8D82-F30958BB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E9333-3C84-495E-8AA7-0872CEC8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874D2-B767-40F6-8337-0DE97F6F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59CB9-4E64-407E-B4D6-35DCE239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F2E26-98BA-4A55-B695-C5C7C2F83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67CD6-51A4-4BB2-A0A2-A7ADBEF7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4B9D1-5B0A-494C-98EC-8DA023E1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EB6B7C-6C2F-4C36-8D67-48B6631E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2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85551-E508-4995-8074-B22033B0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527A9-D951-44E8-8349-1473300AD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A3654-596C-46D6-B6B5-6D86C86F6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5E579-8848-409A-AE18-99E1B077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771C1-5B95-4268-B37C-9072B749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4A3342-1029-41BD-9A4F-C8B94627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2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386E4-458D-4864-8B97-B562219F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05D6-490F-4E0A-B622-CF27250C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1AB97B-A5DD-44B9-BFD1-2FB4D8EBF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1804B8-6C90-46E0-A5A6-4666591FE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702EC4-858B-41F6-B4D7-5A501E7C9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60DDEA-7803-4FCE-8E72-A6F0DB66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7F310B-00ED-4DA2-8C4C-5AB81EBE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1C395D-9C8F-4622-BAFB-EB7B994E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7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97D8E-DAA1-4E44-8727-71BCFA6C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94EA5-8269-4933-A6D8-FB71E0BF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7EA8F5-C926-4CF2-8EE0-29A0DA23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A39722-B1EF-45AC-A07B-E093FFFE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8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8CDF5B-9E79-48D8-83E5-CCE4EC0D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0500C8-AE10-4EDD-B0ED-CA736559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7EDC3E-56D4-4815-AB43-A6B30158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4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B769F-1FA5-4047-8644-C374713F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D13F5-2325-4ABF-A05C-665C72B39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70BC2-3B63-4124-81E3-11B3E0D2C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505EC-C3CC-461B-89F5-9689053E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9ACB05-BEF1-4CE7-A4B6-BE2B6D0C8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F0BE8B-2D2C-4448-A10B-582F4314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8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3E5CB-89AA-43F2-9811-619C75BD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952B71-623D-4FAC-B51A-4873C4073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D3FDB-79A8-4B08-9A3A-AF517C20F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91950-21D1-4762-B427-25BEC8C1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D4010-B28F-4D0E-ACE7-14540FCD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7599FF-25FD-4B54-BFC6-BE0DEE0C9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C3283D-1EE0-4E06-8791-1E4B52E4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5DEBB-D7BC-4475-A4E2-09C8425B6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135D0-F5CD-49D8-940D-8EDF46BB8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7859C-D891-466D-8D52-33215B33BAA2}" type="datetimeFigureOut">
              <a:rPr lang="ko-KR" altLang="en-US" smtClean="0"/>
              <a:t>2022-04-20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B699B-3498-4E7C-AC11-6B3D2760C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2A70A-4BC2-4329-896D-CC7ED38A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DF6CB-BA1F-45EA-BA5F-4A3C3539F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hyperlink" Target="https://github.com/KRJWLee/ZenJewelry.g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90"/>
                    </a14:imgEffect>
                    <a14:imgEffect>
                      <a14:saturation sat="37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AC67E0-EBB9-4833-AD41-465C7707BF4C}"/>
              </a:ext>
            </a:extLst>
          </p:cNvPr>
          <p:cNvSpPr txBox="1"/>
          <p:nvPr/>
        </p:nvSpPr>
        <p:spPr>
          <a:xfrm>
            <a:off x="0" y="1643469"/>
            <a:ext cx="12192000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이진우</a:t>
            </a:r>
            <a:endParaRPr lang="en-US" altLang="ko-KR" sz="4000" b="1" dirty="0">
              <a:solidFill>
                <a:srgbClr val="F873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개발자</a:t>
            </a:r>
            <a:r>
              <a:rPr lang="en-US" altLang="ko-KR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(Back-end) </a:t>
            </a:r>
            <a:r>
              <a:rPr lang="ko-KR" altLang="en-US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포트폴리오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A29A-A964-484F-B190-02382CA76810}"/>
              </a:ext>
            </a:extLst>
          </p:cNvPr>
          <p:cNvCxnSpPr>
            <a:cxnSpLocks/>
          </p:cNvCxnSpPr>
          <p:nvPr/>
        </p:nvCxnSpPr>
        <p:spPr>
          <a:xfrm>
            <a:off x="4370665" y="3610688"/>
            <a:ext cx="3347207" cy="0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32D8CF-B72E-4287-815E-97DDAF1248E4}"/>
              </a:ext>
            </a:extLst>
          </p:cNvPr>
          <p:cNvSpPr txBox="1"/>
          <p:nvPr/>
        </p:nvSpPr>
        <p:spPr>
          <a:xfrm>
            <a:off x="0" y="4428614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안녕하세요</a:t>
            </a:r>
            <a:r>
              <a:rPr lang="en-US" altLang="ko-KR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자문자답하며 문제를 풀어나가는 신입 웹 개발자입니다</a:t>
            </a:r>
            <a:r>
              <a:rPr lang="en-US" altLang="ko-KR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유연한 사고력이 장점이자 편법 없는 노력이 제 무기입니다</a:t>
            </a:r>
            <a:r>
              <a:rPr lang="en-US" altLang="ko-KR" dirty="0">
                <a:solidFill>
                  <a:srgbClr val="FDAC3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solidFill>
                <a:srgbClr val="FDAC3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22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21B8D1-E934-4E80-9ABF-191E9A5CCA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22" y="691845"/>
            <a:ext cx="2628182" cy="6015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1702D-7E8E-4218-98E6-11AD3773F8AA}"/>
              </a:ext>
            </a:extLst>
          </p:cNvPr>
          <p:cNvSpPr txBox="1"/>
          <p:nvPr/>
        </p:nvSpPr>
        <p:spPr>
          <a:xfrm>
            <a:off x="6435212" y="3165464"/>
            <a:ext cx="51225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Partition</a:t>
            </a:r>
            <a:r>
              <a:rPr lang="ko-KR" altLang="en-US" sz="1600" b="1" dirty="0"/>
              <a:t> 개수 선택 후 </a:t>
            </a:r>
            <a:r>
              <a:rPr lang="en-US" altLang="ko-KR" sz="1600" b="1" dirty="0"/>
              <a:t>Summary </a:t>
            </a:r>
            <a:r>
              <a:rPr lang="ko-KR" altLang="en-US" sz="1600" b="1" dirty="0"/>
              <a:t>배너 선택 후</a:t>
            </a:r>
            <a:endParaRPr lang="en-US" altLang="ko-KR" sz="1600" b="1" dirty="0"/>
          </a:p>
          <a:p>
            <a:r>
              <a:rPr lang="ko-KR" altLang="en-US" sz="1600" b="1" dirty="0"/>
              <a:t>기존에 등록된 상품을 불러와 추가할 수 있습니다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sz="1400" dirty="0"/>
              <a:t>Promotion </a:t>
            </a:r>
            <a:r>
              <a:rPr lang="ko-KR" altLang="en-US" sz="1400" dirty="0"/>
              <a:t>등록 당시 </a:t>
            </a:r>
            <a:r>
              <a:rPr lang="en-US" altLang="ko-KR" sz="1400" dirty="0"/>
              <a:t>Summary,</a:t>
            </a:r>
            <a:r>
              <a:rPr lang="ko-KR" altLang="en-US" sz="1400" dirty="0"/>
              <a:t> 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기획전 전용가격을 배열로 받은 후 </a:t>
            </a:r>
            <a:r>
              <a:rPr lang="en-US" altLang="ko-KR" sz="1400" dirty="0"/>
              <a:t>for</a:t>
            </a:r>
            <a:r>
              <a:rPr lang="ko-KR" altLang="en-US" sz="1400" dirty="0"/>
              <a:t>문을 통해 순차적으로 </a:t>
            </a:r>
            <a:r>
              <a:rPr lang="en-US" altLang="ko-KR" sz="1400" dirty="0"/>
              <a:t>Promotion</a:t>
            </a:r>
            <a:r>
              <a:rPr lang="ko-KR" altLang="en-US" sz="1400" dirty="0"/>
              <a:t>전용 상품테이블에 추가하였습니다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Promotion </a:t>
            </a:r>
            <a:r>
              <a:rPr lang="ko-KR" altLang="en-US" sz="1400" dirty="0"/>
              <a:t>테이블과 </a:t>
            </a:r>
            <a:r>
              <a:rPr lang="en-US" altLang="ko-KR" sz="1400" dirty="0"/>
              <a:t>Promotion</a:t>
            </a:r>
            <a:r>
              <a:rPr lang="ko-KR" altLang="en-US" sz="1400" dirty="0"/>
              <a:t>전용 상품테이블을 </a:t>
            </a:r>
            <a:r>
              <a:rPr lang="en-US" altLang="ko-KR" sz="1400" dirty="0"/>
              <a:t>JOIN</a:t>
            </a:r>
            <a:r>
              <a:rPr lang="ko-KR" altLang="en-US" sz="1400" dirty="0"/>
              <a:t>하여</a:t>
            </a:r>
            <a:endParaRPr lang="en-US" altLang="ko-KR" sz="1400" dirty="0"/>
          </a:p>
          <a:p>
            <a:r>
              <a:rPr lang="ko-KR" altLang="en-US" sz="1400" dirty="0"/>
              <a:t>해당 프로모션에 추가된 </a:t>
            </a:r>
            <a:r>
              <a:rPr lang="en-US" altLang="ko-KR" sz="1400" dirty="0"/>
              <a:t>n</a:t>
            </a:r>
            <a:r>
              <a:rPr lang="ko-KR" altLang="en-US" sz="1400" dirty="0"/>
              <a:t>번째 </a:t>
            </a:r>
            <a:r>
              <a:rPr lang="en-US" altLang="ko-KR" sz="1400" dirty="0"/>
              <a:t>Summary</a:t>
            </a:r>
            <a:r>
              <a:rPr lang="ko-KR" altLang="en-US" sz="1400" dirty="0"/>
              <a:t>의 상품을 조회하여</a:t>
            </a:r>
            <a:endParaRPr lang="en-US" altLang="ko-KR" sz="1400" dirty="0"/>
          </a:p>
          <a:p>
            <a:r>
              <a:rPr lang="ko-KR" altLang="en-US" sz="1400" dirty="0"/>
              <a:t>노출시켰습니다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추가로</a:t>
            </a:r>
            <a:r>
              <a:rPr lang="en-US" altLang="ko-KR" sz="1400" dirty="0"/>
              <a:t>, JavaScript</a:t>
            </a:r>
            <a:r>
              <a:rPr lang="ko-KR" altLang="en-US" sz="1400" dirty="0"/>
              <a:t>로 상품개수 </a:t>
            </a:r>
            <a:r>
              <a:rPr lang="en-US" altLang="ko-KR" sz="1400" dirty="0"/>
              <a:t>Count </a:t>
            </a:r>
            <a:r>
              <a:rPr lang="ko-KR" altLang="en-US" sz="1400" dirty="0"/>
              <a:t>후</a:t>
            </a:r>
            <a:endParaRPr lang="en-US" altLang="ko-KR" sz="1400" dirty="0"/>
          </a:p>
          <a:p>
            <a:r>
              <a:rPr lang="ko-KR" altLang="en-US" sz="1400" dirty="0"/>
              <a:t>상품개수에 따라 영역이 반응 조절될 수 있게 하였습니다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6E9F9F-C769-47BC-83DE-F832B9EE7A9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786604" y="4427348"/>
            <a:ext cx="1648608" cy="132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4C42-1C66-42BB-A0D6-2156B8E30D29}"/>
              </a:ext>
            </a:extLst>
          </p:cNvPr>
          <p:cNvSpPr/>
          <p:nvPr/>
        </p:nvSpPr>
        <p:spPr>
          <a:xfrm>
            <a:off x="2158422" y="2174033"/>
            <a:ext cx="2628182" cy="45331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6435212" y="957204"/>
            <a:ext cx="5122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시즌</a:t>
            </a:r>
            <a:r>
              <a:rPr lang="en-US" altLang="ko-KR" sz="1600" b="1" dirty="0"/>
              <a:t>OFF, </a:t>
            </a:r>
            <a:r>
              <a:rPr lang="ko-KR" altLang="en-US" sz="1600" b="1" dirty="0"/>
              <a:t>신상품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등 판매촉진이 필요한 상품을</a:t>
            </a:r>
            <a:endParaRPr lang="en-US" altLang="ko-KR" sz="1600" b="1" dirty="0"/>
          </a:p>
          <a:p>
            <a:r>
              <a:rPr lang="ko-KR" altLang="en-US" sz="1600" b="1" dirty="0"/>
              <a:t>메인 상단에 기획전으로 노출하고자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구분자마다 간단한 </a:t>
            </a:r>
            <a:r>
              <a:rPr lang="en-US" altLang="ko-KR" sz="1400" dirty="0"/>
              <a:t>Summary </a:t>
            </a:r>
            <a:r>
              <a:rPr lang="ko-KR" altLang="en-US" sz="1400" dirty="0"/>
              <a:t>배너로 개요를 설명하고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이에 부합한 상품을 배너 하단에 </a:t>
            </a:r>
            <a:r>
              <a:rPr lang="ko-KR" altLang="en-US" sz="1400" dirty="0" err="1"/>
              <a:t>리스팅</a:t>
            </a:r>
            <a:r>
              <a:rPr lang="ko-KR" altLang="en-US" sz="1400" dirty="0"/>
              <a:t> 하였습니다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 구분자의 집합으로 한 페이지를 구성하였습니다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33" name="사각형: 잘린 대각선 방향 모서리 32">
            <a:extLst>
              <a:ext uri="{FF2B5EF4-FFF2-40B4-BE49-F238E27FC236}">
                <a16:creationId xmlns:a16="http://schemas.microsoft.com/office/drawing/2014/main" id="{DCDBA8D1-7E2F-42A5-AA4C-70AD537CC22A}"/>
              </a:ext>
            </a:extLst>
          </p:cNvPr>
          <p:cNvSpPr/>
          <p:nvPr/>
        </p:nvSpPr>
        <p:spPr>
          <a:xfrm>
            <a:off x="185651" y="150097"/>
            <a:ext cx="2081688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8E3FE0-17ED-477E-824B-B183AA8725F2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프로모션 페이지</a:t>
            </a:r>
          </a:p>
        </p:txBody>
      </p:sp>
    </p:spTree>
    <p:extLst>
      <p:ext uri="{BB962C8B-B14F-4D97-AF65-F5344CB8AC3E}">
        <p14:creationId xmlns:p14="http://schemas.microsoft.com/office/powerpoint/2010/main" val="410907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201336" y="3857179"/>
            <a:ext cx="490755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동일상품의 선택지를 다양화 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sz="1100" dirty="0"/>
              <a:t>SKU</a:t>
            </a:r>
            <a:r>
              <a:rPr lang="en-US" altLang="ko-KR" sz="900" dirty="0"/>
              <a:t>(Stock Keeping Unit) </a:t>
            </a:r>
            <a:r>
              <a:rPr lang="ko-KR" altLang="en-US" sz="1100" dirty="0"/>
              <a:t>도입으로 옵션의 다양화와 옵션 별</a:t>
            </a:r>
            <a:r>
              <a:rPr lang="en-US" altLang="ko-KR" sz="1100" dirty="0"/>
              <a:t> </a:t>
            </a:r>
            <a:r>
              <a:rPr lang="ko-KR" altLang="en-US" sz="1100" dirty="0"/>
              <a:t>가격 </a:t>
            </a:r>
            <a:r>
              <a:rPr lang="en-US" altLang="ko-KR" sz="1100" dirty="0"/>
              <a:t>/ </a:t>
            </a:r>
            <a:r>
              <a:rPr lang="ko-KR" altLang="en-US" sz="1100" dirty="0"/>
              <a:t>재고를</a:t>
            </a:r>
            <a:endParaRPr lang="en-US" altLang="ko-KR" sz="1100" dirty="0"/>
          </a:p>
          <a:p>
            <a:r>
              <a:rPr lang="ko-KR" altLang="en-US" sz="1100" dirty="0"/>
              <a:t>세분화 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hidden </a:t>
            </a:r>
            <a:r>
              <a:rPr lang="ko-KR" altLang="en-US" sz="1100" dirty="0"/>
              <a:t>속성으로 기본가격을 저장한 상태로 옵션선택과 수량이 변경될 때 마다 </a:t>
            </a:r>
            <a:r>
              <a:rPr lang="en-US" altLang="ko-KR" sz="1100" dirty="0"/>
              <a:t>JavaScript</a:t>
            </a:r>
            <a:r>
              <a:rPr lang="ko-KR" altLang="en-US" sz="1100" dirty="0"/>
              <a:t>를 통해 실제 결제가격</a:t>
            </a:r>
            <a:r>
              <a:rPr lang="en-US" altLang="ko-KR" sz="1100" dirty="0"/>
              <a:t>(</a:t>
            </a:r>
            <a:r>
              <a:rPr lang="ko-KR" altLang="en-US" sz="1100" dirty="0"/>
              <a:t>총 상품금액</a:t>
            </a:r>
            <a:r>
              <a:rPr lang="en-US" altLang="ko-KR" sz="1100" dirty="0"/>
              <a:t>)</a:t>
            </a:r>
            <a:r>
              <a:rPr lang="ko-KR" altLang="en-US" sz="1100" dirty="0"/>
              <a:t>을 실시간 업데이트 할 수 있도록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장바구니에 담기 </a:t>
            </a:r>
            <a:r>
              <a:rPr lang="en-US" altLang="ko-KR" sz="1100" dirty="0"/>
              <a:t>/ </a:t>
            </a:r>
            <a:r>
              <a:rPr lang="ko-KR" altLang="en-US" sz="1100" dirty="0"/>
              <a:t>즉시 구매 시 장바구니 테이블 </a:t>
            </a:r>
            <a:r>
              <a:rPr lang="en-US" altLang="ko-KR" sz="1100" dirty="0"/>
              <a:t>or </a:t>
            </a:r>
            <a:r>
              <a:rPr lang="ko-KR" altLang="en-US" sz="1100" dirty="0"/>
              <a:t>주문 테이블에 추가 시 옵션내용과 총 상품금액을 보내주어 별도로 </a:t>
            </a:r>
            <a:r>
              <a:rPr lang="en-US" altLang="ko-KR" sz="1100" dirty="0"/>
              <a:t>INSERT </a:t>
            </a:r>
            <a:r>
              <a:rPr lang="ko-KR" altLang="en-US" sz="1100" dirty="0"/>
              <a:t>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EC3BBE-2536-46CD-9C72-387D832519CF}"/>
              </a:ext>
            </a:extLst>
          </p:cNvPr>
          <p:cNvSpPr txBox="1"/>
          <p:nvPr/>
        </p:nvSpPr>
        <p:spPr>
          <a:xfrm>
            <a:off x="8104195" y="684458"/>
            <a:ext cx="35732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SKU</a:t>
            </a:r>
            <a:r>
              <a:rPr lang="en-US" altLang="ko-KR" sz="1100" b="1" dirty="0"/>
              <a:t>(Stock Keeping Unit)</a:t>
            </a:r>
            <a:r>
              <a:rPr lang="ko-KR" altLang="en-US" sz="1600" b="1" dirty="0"/>
              <a:t>에</a:t>
            </a:r>
            <a:endParaRPr lang="en-US" altLang="ko-KR" sz="1600" b="1" dirty="0"/>
          </a:p>
          <a:p>
            <a:r>
              <a:rPr lang="ko-KR" altLang="en-US" sz="1600" b="1" dirty="0"/>
              <a:t>등록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관리에 중점을 두었습니다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3</a:t>
            </a:r>
            <a:r>
              <a:rPr lang="ko-KR" altLang="en-US" sz="1100" dirty="0"/>
              <a:t>가지 옵션을 </a:t>
            </a:r>
            <a:r>
              <a:rPr lang="en-US" altLang="ko-KR" sz="1100" dirty="0"/>
              <a:t>,</a:t>
            </a:r>
            <a:r>
              <a:rPr lang="en-US" altLang="ko-KR" sz="800" dirty="0"/>
              <a:t>(</a:t>
            </a:r>
            <a:r>
              <a:rPr lang="ko-KR" altLang="en-US" sz="800" dirty="0"/>
              <a:t>반점</a:t>
            </a:r>
            <a:r>
              <a:rPr lang="en-US" altLang="ko-KR" sz="800" dirty="0"/>
              <a:t>)</a:t>
            </a:r>
            <a:r>
              <a:rPr lang="ko-KR" altLang="en-US" sz="1100" dirty="0"/>
              <a:t>을 이용하여 </a:t>
            </a:r>
            <a:r>
              <a:rPr lang="ko-KR" altLang="en-US" sz="1100" dirty="0" err="1"/>
              <a:t>입력받은</a:t>
            </a:r>
            <a:r>
              <a:rPr lang="ko-KR" altLang="en-US" sz="1100" dirty="0"/>
              <a:t> 후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String </a:t>
            </a:r>
            <a:r>
              <a:rPr lang="ko-KR" altLang="en-US" sz="1100" dirty="0"/>
              <a:t>변수의 </a:t>
            </a:r>
            <a:r>
              <a:rPr lang="en-US" altLang="ko-KR" sz="1100" dirty="0"/>
              <a:t>split</a:t>
            </a:r>
            <a:r>
              <a:rPr lang="ko-KR" altLang="en-US" sz="1100" dirty="0"/>
              <a:t>으로 </a:t>
            </a:r>
            <a:r>
              <a:rPr lang="ko-KR" altLang="en-US" sz="1100" dirty="0" err="1"/>
              <a:t>입력받은</a:t>
            </a:r>
            <a:r>
              <a:rPr lang="ko-KR" altLang="en-US" sz="1100" dirty="0"/>
              <a:t> 값을 </a:t>
            </a:r>
            <a:r>
              <a:rPr lang="en-US" altLang="ko-KR" sz="1100" dirty="0"/>
              <a:t>,</a:t>
            </a:r>
            <a:r>
              <a:rPr lang="en-US" altLang="ko-KR" sz="800" dirty="0"/>
              <a:t>(</a:t>
            </a:r>
            <a:r>
              <a:rPr lang="ko-KR" altLang="en-US" sz="800" dirty="0"/>
              <a:t>반점</a:t>
            </a:r>
            <a:r>
              <a:rPr lang="en-US" altLang="ko-KR" sz="800" dirty="0"/>
              <a:t>)</a:t>
            </a:r>
            <a:r>
              <a:rPr lang="ko-KR" altLang="en-US" sz="1100" dirty="0"/>
              <a:t>단위로 분할 후 </a:t>
            </a:r>
            <a:r>
              <a:rPr lang="en-US" altLang="ko-KR" sz="1100" dirty="0"/>
              <a:t>3</a:t>
            </a:r>
            <a:r>
              <a:rPr lang="ko-KR" altLang="en-US" sz="1100" dirty="0"/>
              <a:t>중 </a:t>
            </a:r>
            <a:r>
              <a:rPr lang="en-US" altLang="ko-KR" sz="1100" dirty="0"/>
              <a:t>for</a:t>
            </a:r>
            <a:r>
              <a:rPr lang="ko-KR" altLang="en-US" sz="1100" dirty="0"/>
              <a:t>문으로 </a:t>
            </a:r>
            <a:r>
              <a:rPr lang="en-US" altLang="ko-KR" sz="1100" dirty="0" err="1"/>
              <a:t>ArrayList</a:t>
            </a:r>
            <a:r>
              <a:rPr lang="ko-KR" altLang="en-US" sz="1100" dirty="0"/>
              <a:t>에 담아내는 방식으로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조합된 옵션 별로 증감액을 별도로 기재해주어 옵션마다 가격 차등 적용될 수 있도록 구현하였으며</a:t>
            </a:r>
            <a:endParaRPr lang="en-US" altLang="ko-KR" sz="1100" dirty="0"/>
          </a:p>
          <a:p>
            <a:r>
              <a:rPr lang="ko-KR" altLang="en-US" sz="1100" dirty="0"/>
              <a:t>재고 또한 옵션별로 관리할 수 있게 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옵션은 상품테이블 외 별도로 생성하여 조합된 옵션 별로 다시 </a:t>
            </a:r>
            <a:r>
              <a:rPr lang="en-US" altLang="ko-KR" sz="1100" dirty="0"/>
              <a:t>‘/’</a:t>
            </a:r>
            <a:r>
              <a:rPr lang="ko-KR" altLang="en-US" sz="1100" dirty="0"/>
              <a:t>기준 </a:t>
            </a:r>
            <a:r>
              <a:rPr lang="en-US" altLang="ko-KR" sz="1100" dirty="0"/>
              <a:t>split</a:t>
            </a:r>
            <a:r>
              <a:rPr lang="ko-KR" altLang="en-US" sz="1100" dirty="0"/>
              <a:t>을 이용해 배열로 분할한 후 </a:t>
            </a:r>
            <a:r>
              <a:rPr lang="en-US" altLang="ko-KR" sz="1100" dirty="0"/>
              <a:t>HashMap</a:t>
            </a:r>
            <a:r>
              <a:rPr lang="ko-KR" altLang="en-US" sz="1100" dirty="0"/>
              <a:t>에 담아내어 한 </a:t>
            </a:r>
            <a:r>
              <a:rPr lang="en-US" altLang="ko-KR" sz="1100" dirty="0"/>
              <a:t>SKU</a:t>
            </a:r>
            <a:r>
              <a:rPr lang="ko-KR" altLang="en-US" sz="1100" dirty="0"/>
              <a:t>당 한 번의 </a:t>
            </a:r>
            <a:r>
              <a:rPr lang="ko-KR" altLang="en-US" sz="1100" dirty="0" err="1"/>
              <a:t>프로시져가</a:t>
            </a:r>
            <a:r>
              <a:rPr lang="ko-KR" altLang="en-US" sz="1100" dirty="0"/>
              <a:t> 작동하도록 구현하였습니다</a:t>
            </a:r>
            <a:r>
              <a:rPr lang="en-US" altLang="ko-KR" sz="11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9B832-E2E4-4A93-BFE6-1704FF6E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6" y="684458"/>
            <a:ext cx="4541508" cy="3082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CE10A5-89AB-430B-8856-D9BA46D9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107" y="4273234"/>
            <a:ext cx="4461975" cy="2216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240346-81A5-43D5-B67C-E674D6495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096" y="862997"/>
            <a:ext cx="2691099" cy="2903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1B4FFE-0D59-421F-B699-AD359547ECF8}"/>
              </a:ext>
            </a:extLst>
          </p:cNvPr>
          <p:cNvSpPr txBox="1"/>
          <p:nvPr/>
        </p:nvSpPr>
        <p:spPr>
          <a:xfrm>
            <a:off x="5413096" y="585998"/>
            <a:ext cx="2691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상품등록</a:t>
            </a:r>
            <a:r>
              <a:rPr lang="en-US" altLang="ko-KR" sz="1200" b="1" dirty="0"/>
              <a:t> – </a:t>
            </a:r>
            <a:r>
              <a:rPr lang="ko-KR" altLang="en-US" sz="1200" b="1" dirty="0"/>
              <a:t>옵션등록</a:t>
            </a:r>
            <a:endParaRPr lang="ko-KR" altLang="en-US" sz="12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AC0E63E-00D3-4D8C-A406-D1D913B224CE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6113371" y="4411931"/>
            <a:ext cx="1615011" cy="324461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E14A3A-14EF-4E50-AD48-57F2E4B9AEE5}"/>
              </a:ext>
            </a:extLst>
          </p:cNvPr>
          <p:cNvSpPr txBox="1"/>
          <p:nvPr/>
        </p:nvSpPr>
        <p:spPr>
          <a:xfrm>
            <a:off x="7083106" y="6490101"/>
            <a:ext cx="2691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상품수정</a:t>
            </a:r>
            <a:r>
              <a:rPr lang="en-US" altLang="ko-KR" sz="1200" b="1" dirty="0"/>
              <a:t> – </a:t>
            </a:r>
            <a:r>
              <a:rPr lang="ko-KR" altLang="en-US" sz="1200" b="1" dirty="0"/>
              <a:t>옵션수정</a:t>
            </a:r>
            <a:endParaRPr lang="ko-KR" altLang="en-US" sz="1200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071CEC-2E45-4497-901B-049CE15A383D}"/>
              </a:ext>
            </a:extLst>
          </p:cNvPr>
          <p:cNvCxnSpPr>
            <a:cxnSpLocks/>
          </p:cNvCxnSpPr>
          <p:nvPr/>
        </p:nvCxnSpPr>
        <p:spPr>
          <a:xfrm flipV="1">
            <a:off x="5176007" y="2796046"/>
            <a:ext cx="0" cy="1613924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잘린 대각선 방향 모서리 37">
            <a:extLst>
              <a:ext uri="{FF2B5EF4-FFF2-40B4-BE49-F238E27FC236}">
                <a16:creationId xmlns:a16="http://schemas.microsoft.com/office/drawing/2014/main" id="{035225D2-1EB1-4B98-BAE7-CF532AA70EC2}"/>
              </a:ext>
            </a:extLst>
          </p:cNvPr>
          <p:cNvSpPr/>
          <p:nvPr/>
        </p:nvSpPr>
        <p:spPr>
          <a:xfrm>
            <a:off x="185649" y="150097"/>
            <a:ext cx="2884121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AA300C-8F3C-45A0-A642-25F062799954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옵션</a:t>
            </a:r>
          </a:p>
        </p:txBody>
      </p:sp>
    </p:spTree>
    <p:extLst>
      <p:ext uri="{BB962C8B-B14F-4D97-AF65-F5344CB8AC3E}">
        <p14:creationId xmlns:p14="http://schemas.microsoft.com/office/powerpoint/2010/main" val="393631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549480" y="4907559"/>
            <a:ext cx="49075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장바구니를 거치지 않고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단품을</a:t>
            </a:r>
            <a:endParaRPr lang="en-US" altLang="ko-KR" sz="1600" b="1" dirty="0"/>
          </a:p>
          <a:p>
            <a:r>
              <a:rPr lang="ko-KR" altLang="en-US" sz="1600" b="1" dirty="0"/>
              <a:t>바로 구매할 수 있는 버튼을 별도로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상품정보와 수량</a:t>
            </a:r>
            <a:r>
              <a:rPr lang="en-US" altLang="ko-KR" sz="1100" dirty="0"/>
              <a:t>, </a:t>
            </a:r>
            <a:r>
              <a:rPr lang="ko-KR" altLang="en-US" sz="1100" dirty="0"/>
              <a:t>총 상품금액을 전달받아 주문테이블에</a:t>
            </a:r>
            <a:endParaRPr lang="en-US" altLang="ko-KR" sz="1100" dirty="0"/>
          </a:p>
          <a:p>
            <a:r>
              <a:rPr lang="en-US" altLang="ko-KR" sz="1100" dirty="0"/>
              <a:t>INSERT</a:t>
            </a:r>
            <a:r>
              <a:rPr lang="ko-KR" altLang="en-US" sz="1100" dirty="0"/>
              <a:t>를 해주었습니다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8071CEC-2E45-4497-901B-049CE15A383D}"/>
              </a:ext>
            </a:extLst>
          </p:cNvPr>
          <p:cNvCxnSpPr>
            <a:cxnSpLocks/>
          </p:cNvCxnSpPr>
          <p:nvPr/>
        </p:nvCxnSpPr>
        <p:spPr>
          <a:xfrm flipV="1">
            <a:off x="5914239" y="2749491"/>
            <a:ext cx="0" cy="1359017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0E6D6D-5902-4D04-8B23-F516067C5C78}"/>
              </a:ext>
            </a:extLst>
          </p:cNvPr>
          <p:cNvSpPr txBox="1"/>
          <p:nvPr/>
        </p:nvSpPr>
        <p:spPr>
          <a:xfrm>
            <a:off x="6828639" y="3857179"/>
            <a:ext cx="4907559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상품별 문의를 할 수 있는 게시판을</a:t>
            </a:r>
            <a:endParaRPr lang="en-US" altLang="ko-KR" sz="1600" b="1" dirty="0"/>
          </a:p>
          <a:p>
            <a:r>
              <a:rPr lang="ko-KR" altLang="en-US" sz="1600" b="1" dirty="0"/>
              <a:t>상품 상세페이지 하단에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상품전용 </a:t>
            </a:r>
            <a:r>
              <a:rPr lang="en-US" altLang="ko-KR" sz="1100" dirty="0"/>
              <a:t>Q&amp;A </a:t>
            </a:r>
            <a:r>
              <a:rPr lang="ko-KR" altLang="en-US" sz="1100" dirty="0"/>
              <a:t>테이블 생성 후 상품코드 </a:t>
            </a:r>
            <a:r>
              <a:rPr lang="en-US" altLang="ko-KR" sz="1100" dirty="0"/>
              <a:t>Column</a:t>
            </a:r>
            <a:r>
              <a:rPr lang="ko-KR" altLang="en-US" sz="1100" dirty="0"/>
              <a:t>에 해당 상품의 상품코드를 함께 </a:t>
            </a:r>
            <a:r>
              <a:rPr lang="en-US" altLang="ko-KR" sz="1100" dirty="0"/>
              <a:t>INSERT</a:t>
            </a:r>
            <a:r>
              <a:rPr lang="ko-KR" altLang="en-US" sz="1100" dirty="0"/>
              <a:t>해주어 조회될 수 있게 구현하였으며</a:t>
            </a:r>
            <a:r>
              <a:rPr lang="en-US" altLang="ko-KR" sz="1100" dirty="0"/>
              <a:t>, INSERT</a:t>
            </a:r>
            <a:r>
              <a:rPr lang="ko-KR" altLang="en-US" sz="1100" dirty="0"/>
              <a:t> 시 </a:t>
            </a:r>
            <a:r>
              <a:rPr lang="en-US" altLang="ko-KR" sz="1100" dirty="0"/>
              <a:t>Sequence</a:t>
            </a:r>
            <a:r>
              <a:rPr lang="ko-KR" altLang="en-US" sz="1100" dirty="0"/>
              <a:t>로 고유번호를 입력해주어 제목 클릭 시 답변을 확인할 수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답변 여부를 </a:t>
            </a:r>
            <a:r>
              <a:rPr lang="en-US" altLang="ko-KR" sz="1100" dirty="0"/>
              <a:t>1</a:t>
            </a:r>
            <a:r>
              <a:rPr lang="ko-KR" altLang="en-US" sz="1100" dirty="0"/>
              <a:t>과 이외로 구분하여 </a:t>
            </a:r>
            <a:r>
              <a:rPr lang="en-US" altLang="ko-KR" sz="1100" dirty="0"/>
              <a:t>1</a:t>
            </a:r>
            <a:r>
              <a:rPr lang="ko-KR" altLang="en-US" sz="1100" dirty="0"/>
              <a:t>이 아닐 경우 </a:t>
            </a:r>
            <a:r>
              <a:rPr lang="en-US" altLang="ko-KR" sz="1100" dirty="0"/>
              <a:t>‘</a:t>
            </a:r>
            <a:r>
              <a:rPr lang="ko-KR" altLang="en-US" sz="1100" dirty="0"/>
              <a:t>답변예정</a:t>
            </a:r>
            <a:r>
              <a:rPr lang="en-US" altLang="ko-KR" sz="1100" dirty="0"/>
              <a:t>’,</a:t>
            </a:r>
          </a:p>
          <a:p>
            <a:r>
              <a:rPr lang="en-US" altLang="ko-KR" sz="1100" dirty="0"/>
              <a:t>1</a:t>
            </a:r>
            <a:r>
              <a:rPr lang="ko-KR" altLang="en-US" sz="1100" dirty="0"/>
              <a:t>일 경우 </a:t>
            </a:r>
            <a:r>
              <a:rPr lang="en-US" altLang="ko-KR" sz="1100" dirty="0"/>
              <a:t>‘</a:t>
            </a:r>
            <a:r>
              <a:rPr lang="ko-KR" altLang="en-US" sz="1100" dirty="0"/>
              <a:t>답변완료</a:t>
            </a:r>
            <a:r>
              <a:rPr lang="en-US" altLang="ko-KR" sz="1100" dirty="0"/>
              <a:t>’</a:t>
            </a:r>
            <a:r>
              <a:rPr lang="ko-KR" altLang="en-US" sz="1100" dirty="0"/>
              <a:t>로</a:t>
            </a:r>
            <a:r>
              <a:rPr lang="en-US" altLang="ko-KR" sz="1100" dirty="0"/>
              <a:t> </a:t>
            </a:r>
            <a:r>
              <a:rPr lang="ko-KR" altLang="en-US" sz="1100" dirty="0"/>
              <a:t>노출시켜 리스트 내에서 답변유무를 확인할 수 있게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상품 내 </a:t>
            </a:r>
            <a:r>
              <a:rPr lang="en-US" altLang="ko-KR" sz="1100" dirty="0"/>
              <a:t>Q&amp;A</a:t>
            </a:r>
            <a:r>
              <a:rPr lang="ko-KR" altLang="en-US" sz="1100" dirty="0"/>
              <a:t>는 다른 이용자가 등록한 </a:t>
            </a:r>
            <a:r>
              <a:rPr lang="en-US" altLang="ko-KR" sz="1100" dirty="0"/>
              <a:t>Q&amp;A</a:t>
            </a:r>
            <a:r>
              <a:rPr lang="ko-KR" altLang="en-US" sz="1100" dirty="0"/>
              <a:t>도 확인할 수 있게</a:t>
            </a:r>
            <a:r>
              <a:rPr lang="en-US" altLang="ko-KR" sz="1100" dirty="0"/>
              <a:t> </a:t>
            </a:r>
            <a:r>
              <a:rPr lang="ko-KR" altLang="en-US" sz="1100" dirty="0"/>
              <a:t>상품코드로만 데이터를 조회하였으나</a:t>
            </a:r>
            <a:r>
              <a:rPr lang="en-US" altLang="ko-KR" sz="1100" dirty="0"/>
              <a:t>, </a:t>
            </a:r>
            <a:r>
              <a:rPr lang="ko-KR" altLang="en-US" sz="1100" dirty="0"/>
              <a:t>글 작성은 </a:t>
            </a:r>
            <a:r>
              <a:rPr lang="en-US" altLang="ko-KR" sz="1100" dirty="0"/>
              <a:t>session</a:t>
            </a:r>
            <a:r>
              <a:rPr lang="ko-KR" altLang="en-US" sz="1100" dirty="0"/>
              <a:t>값 내 이용자정보가 없을 경우</a:t>
            </a:r>
            <a:endParaRPr lang="en-US" altLang="ko-KR" sz="1100" dirty="0"/>
          </a:p>
          <a:p>
            <a:r>
              <a:rPr lang="ko-KR" altLang="en-US" sz="1100" dirty="0"/>
              <a:t>로그인 창으로 이동되도록 구현하였습니다</a:t>
            </a:r>
            <a:r>
              <a:rPr lang="en-US" altLang="ko-KR" sz="11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2B5080-712C-438F-8DDA-522BB67F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72" y="779266"/>
            <a:ext cx="4848306" cy="2811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C77898-322F-4A2A-A982-E0EFF7532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531" y="620785"/>
            <a:ext cx="3140757" cy="211095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6B8ECE-AD19-404B-8361-42AFDE643943}"/>
              </a:ext>
            </a:extLst>
          </p:cNvPr>
          <p:cNvSpPr/>
          <p:nvPr/>
        </p:nvSpPr>
        <p:spPr>
          <a:xfrm>
            <a:off x="5261781" y="1963023"/>
            <a:ext cx="453006" cy="1593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6684741-48AE-4310-9E8F-61CC2E1406A0}"/>
              </a:ext>
            </a:extLst>
          </p:cNvPr>
          <p:cNvCxnSpPr>
            <a:cxnSpLocks/>
            <a:stCxn id="19" idx="2"/>
            <a:endCxn id="12" idx="3"/>
          </p:cNvCxnSpPr>
          <p:nvPr/>
        </p:nvCxnSpPr>
        <p:spPr>
          <a:xfrm rot="5400000">
            <a:off x="4430741" y="2256107"/>
            <a:ext cx="1191236" cy="92385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F9C48B1-59BE-4415-83A1-2A4DC3559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29" y="1921077"/>
            <a:ext cx="3843804" cy="2785145"/>
          </a:xfrm>
          <a:prstGeom prst="rect">
            <a:avLst/>
          </a:prstGeom>
        </p:spPr>
      </p:pic>
      <p:sp>
        <p:nvSpPr>
          <p:cNvPr id="35" name="사각형: 잘린 대각선 방향 모서리 34">
            <a:extLst>
              <a:ext uri="{FF2B5EF4-FFF2-40B4-BE49-F238E27FC236}">
                <a16:creationId xmlns:a16="http://schemas.microsoft.com/office/drawing/2014/main" id="{4F3F357E-F606-4C36-ABF3-8766E2E15938}"/>
              </a:ext>
            </a:extLst>
          </p:cNvPr>
          <p:cNvSpPr/>
          <p:nvPr/>
        </p:nvSpPr>
        <p:spPr>
          <a:xfrm>
            <a:off x="185651" y="150097"/>
            <a:ext cx="2081688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568A2-9298-49C2-BF60-30717D6B7F7C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249112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7F59D41B-51AB-456E-AE51-BCB8435803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4" y="629701"/>
            <a:ext cx="3275101" cy="2799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1702D-7E8E-4218-98E6-11AD3773F8AA}"/>
              </a:ext>
            </a:extLst>
          </p:cNvPr>
          <p:cNvSpPr txBox="1"/>
          <p:nvPr/>
        </p:nvSpPr>
        <p:spPr>
          <a:xfrm>
            <a:off x="7069409" y="3510697"/>
            <a:ext cx="51225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회원가입</a:t>
            </a:r>
            <a:r>
              <a:rPr lang="en-US" altLang="ko-KR" sz="1600" b="1" dirty="0"/>
              <a:t> / </a:t>
            </a:r>
            <a:r>
              <a:rPr lang="ko-KR" altLang="en-US" sz="1600" b="1" dirty="0"/>
              <a:t>회원정보 수정으로 유저가 직접 정보를</a:t>
            </a:r>
            <a:endParaRPr lang="en-US" altLang="ko-KR" sz="1600" b="1" dirty="0"/>
          </a:p>
          <a:p>
            <a:r>
              <a:rPr lang="ko-KR" altLang="en-US" sz="1600" b="1" dirty="0"/>
              <a:t>관리할 수 있습니다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회원가입 시 </a:t>
            </a:r>
            <a:r>
              <a:rPr lang="en-US" altLang="ko-KR" sz="1400" dirty="0"/>
              <a:t>@Valid annotation</a:t>
            </a:r>
            <a:r>
              <a:rPr lang="ko-KR" altLang="en-US" sz="1400" dirty="0"/>
              <a:t>으로 필수 입력정보 확인 및</a:t>
            </a:r>
            <a:endParaRPr lang="en-US" altLang="ko-KR" sz="1400" dirty="0"/>
          </a:p>
          <a:p>
            <a:r>
              <a:rPr lang="en-US" altLang="ko-KR" sz="1400" dirty="0"/>
              <a:t>Parameter</a:t>
            </a:r>
            <a:r>
              <a:rPr lang="ko-KR" altLang="en-US" sz="1400" dirty="0"/>
              <a:t>로 중복 체크된 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 확인을 </a:t>
            </a:r>
            <a:r>
              <a:rPr lang="en-US" altLang="ko-KR" sz="1400" dirty="0"/>
              <a:t>if</a:t>
            </a:r>
            <a:r>
              <a:rPr lang="ko-KR" altLang="en-US" sz="1400" dirty="0"/>
              <a:t>문으로 대조하여 이상이 없을 경우 회원가입이 되게 구현하였습니다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회원정보 수정 시</a:t>
            </a:r>
            <a:r>
              <a:rPr lang="en-US" altLang="ko-KR" sz="1400" dirty="0"/>
              <a:t> Session</a:t>
            </a:r>
            <a:r>
              <a:rPr lang="ko-KR" altLang="en-US" sz="1400" dirty="0"/>
              <a:t>에 저장되어 있는 이용자 정보로</a:t>
            </a:r>
            <a:endParaRPr lang="en-US" altLang="ko-KR" sz="1400" dirty="0"/>
          </a:p>
          <a:p>
            <a:r>
              <a:rPr lang="ko-KR" altLang="en-US" sz="1400" dirty="0"/>
              <a:t>이용자</a:t>
            </a:r>
            <a:r>
              <a:rPr lang="en-US" altLang="ko-KR" sz="1400" dirty="0"/>
              <a:t>DB</a:t>
            </a:r>
            <a:r>
              <a:rPr lang="ko-KR" altLang="en-US" sz="1400" dirty="0"/>
              <a:t>에서 </a:t>
            </a:r>
            <a:r>
              <a:rPr lang="en-US" altLang="ko-KR" sz="1400" dirty="0"/>
              <a:t>SELECT </a:t>
            </a:r>
            <a:r>
              <a:rPr lang="ko-KR" altLang="en-US" sz="1400" dirty="0"/>
              <a:t>문과 </a:t>
            </a:r>
            <a:r>
              <a:rPr lang="en-US" altLang="ko-KR" sz="1400" dirty="0"/>
              <a:t>WHERE </a:t>
            </a:r>
            <a:r>
              <a:rPr lang="ko-KR" altLang="en-US" sz="1400" dirty="0"/>
              <a:t>절로 조회하여</a:t>
            </a:r>
            <a:endParaRPr lang="en-US" altLang="ko-KR" sz="1400" dirty="0"/>
          </a:p>
          <a:p>
            <a:r>
              <a:rPr lang="ko-KR" altLang="en-US" sz="1400" dirty="0"/>
              <a:t>기존 정보를</a:t>
            </a:r>
            <a:r>
              <a:rPr lang="en-US" altLang="ko-KR" sz="1400" dirty="0"/>
              <a:t> </a:t>
            </a:r>
            <a:r>
              <a:rPr lang="ko-KR" altLang="en-US" sz="1400" dirty="0"/>
              <a:t>확인할 수 있도록 구현하였습니다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7069409" y="969416"/>
            <a:ext cx="51225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 로그인 시 상단의 </a:t>
            </a:r>
            <a:r>
              <a:rPr lang="ko-KR" altLang="en-US" sz="1600" b="1" dirty="0" err="1"/>
              <a:t>메뉴탭이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로그인된</a:t>
            </a:r>
            <a:r>
              <a:rPr lang="ko-KR" altLang="en-US" sz="1600" b="1" dirty="0"/>
              <a:t> 사용자의</a:t>
            </a:r>
            <a:endParaRPr lang="en-US" altLang="ko-KR" sz="1600" b="1" dirty="0"/>
          </a:p>
          <a:p>
            <a:r>
              <a:rPr lang="ko-KR" altLang="en-US" sz="1600" b="1" dirty="0"/>
              <a:t>정보로 업데이트 됩니다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로그인 시 작성한 이용자 정보와 담긴 테이블에서 정보를</a:t>
            </a:r>
            <a:endParaRPr lang="en-US" altLang="ko-KR" sz="1400" dirty="0"/>
          </a:p>
          <a:p>
            <a:r>
              <a:rPr lang="ko-KR" altLang="en-US" sz="1400" dirty="0"/>
              <a:t>조회하여 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블랙유무를 </a:t>
            </a:r>
            <a:r>
              <a:rPr lang="en-US" altLang="ko-KR" sz="1400" dirty="0"/>
              <a:t>@Valid annotation</a:t>
            </a:r>
            <a:r>
              <a:rPr lang="ko-KR" altLang="en-US" sz="1400" dirty="0"/>
              <a:t>을 이용하여 체크 후 이상이 없을 경우 로그인이 될 수 있도록</a:t>
            </a:r>
            <a:endParaRPr lang="en-US" altLang="ko-KR" sz="1400" dirty="0"/>
          </a:p>
          <a:p>
            <a:r>
              <a:rPr lang="ko-KR" altLang="en-US" sz="1400" dirty="0"/>
              <a:t>구현하였습니다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87B225-A2FC-4723-8D2C-86B349011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25371" r="22804" b="13795"/>
          <a:stretch/>
        </p:blipFill>
        <p:spPr>
          <a:xfrm>
            <a:off x="2302365" y="2810741"/>
            <a:ext cx="4435254" cy="395822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4C42-1C66-42BB-A0D6-2156B8E30D29}"/>
              </a:ext>
            </a:extLst>
          </p:cNvPr>
          <p:cNvSpPr/>
          <p:nvPr/>
        </p:nvSpPr>
        <p:spPr>
          <a:xfrm>
            <a:off x="997676" y="1231641"/>
            <a:ext cx="1819470" cy="15791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17C27D-D336-4AB7-97CE-5D3CACA45B36}"/>
              </a:ext>
            </a:extLst>
          </p:cNvPr>
          <p:cNvSpPr/>
          <p:nvPr/>
        </p:nvSpPr>
        <p:spPr>
          <a:xfrm>
            <a:off x="2817146" y="811763"/>
            <a:ext cx="671860" cy="2892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555C9-C60D-45A0-8EED-3B5A2EF3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901" y="628733"/>
            <a:ext cx="1730183" cy="796290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BEC0BBC-F23D-43B6-88BC-2D1D0715C9BB}"/>
              </a:ext>
            </a:extLst>
          </p:cNvPr>
          <p:cNvCxnSpPr>
            <a:cxnSpLocks/>
            <a:stCxn id="27" idx="2"/>
            <a:endCxn id="39" idx="1"/>
          </p:cNvCxnSpPr>
          <p:nvPr/>
        </p:nvCxnSpPr>
        <p:spPr>
          <a:xfrm rot="16200000" flipH="1">
            <a:off x="4358215" y="1586801"/>
            <a:ext cx="462113" cy="13855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00F61B9-2B5D-483D-997D-70C6FB0C5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49" y="1264641"/>
            <a:ext cx="2079070" cy="1244989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68632C3-AAD3-4522-A155-DE6044573508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>
            <a:off x="2817146" y="2021191"/>
            <a:ext cx="1702846" cy="78955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F5030EE-FAE9-4F4C-8505-A0CBCAEDA56C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>
            <a:off x="3489006" y="956388"/>
            <a:ext cx="165895" cy="704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B7A571D2-70A5-4704-BA1A-54AC8C9D572F}"/>
              </a:ext>
            </a:extLst>
          </p:cNvPr>
          <p:cNvSpPr/>
          <p:nvPr/>
        </p:nvSpPr>
        <p:spPr>
          <a:xfrm>
            <a:off x="185652" y="150097"/>
            <a:ext cx="1848422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71FA3-6CE1-4725-801F-B876FE201622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이용자 페이지</a:t>
            </a:r>
          </a:p>
        </p:txBody>
      </p:sp>
    </p:spTree>
    <p:extLst>
      <p:ext uri="{BB962C8B-B14F-4D97-AF65-F5344CB8AC3E}">
        <p14:creationId xmlns:p14="http://schemas.microsoft.com/office/powerpoint/2010/main" val="91571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B8EF71-218D-4225-B61B-6F0D17FE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6" y="819994"/>
            <a:ext cx="5015299" cy="24666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D1702D-7E8E-4218-98E6-11AD3773F8AA}"/>
              </a:ext>
            </a:extLst>
          </p:cNvPr>
          <p:cNvSpPr txBox="1"/>
          <p:nvPr/>
        </p:nvSpPr>
        <p:spPr>
          <a:xfrm>
            <a:off x="6348142" y="3429000"/>
            <a:ext cx="512259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장바구니에 포함된 상품들의 주문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삭제를</a:t>
            </a:r>
            <a:endParaRPr lang="en-US" altLang="ko-KR" sz="1600" b="1" dirty="0"/>
          </a:p>
          <a:p>
            <a:r>
              <a:rPr lang="ko-KR" altLang="en-US" sz="1600" b="1" dirty="0"/>
              <a:t>일괄처리할 수 있도록 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총액의 경우 현재 장바구니에 포함된 상품들의 </a:t>
            </a:r>
            <a:endParaRPr lang="en-US" altLang="ko-KR" sz="1100" dirty="0"/>
          </a:p>
          <a:p>
            <a:r>
              <a:rPr lang="ko-KR" altLang="en-US" sz="1100" dirty="0"/>
              <a:t>가격</a:t>
            </a:r>
            <a:r>
              <a:rPr lang="en-US" altLang="ko-KR" sz="800" dirty="0"/>
              <a:t>(</a:t>
            </a:r>
            <a:r>
              <a:rPr lang="ko-KR" altLang="en-US" sz="800" dirty="0"/>
              <a:t>레코드 추가 시 수량 </a:t>
            </a:r>
            <a:r>
              <a:rPr lang="en-US" altLang="ko-KR" sz="800" dirty="0"/>
              <a:t>* </a:t>
            </a:r>
            <a:r>
              <a:rPr lang="ko-KR" altLang="en-US" sz="800" dirty="0"/>
              <a:t>가격 연산완료</a:t>
            </a:r>
            <a:r>
              <a:rPr lang="en-US" altLang="ko-KR" sz="8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for</a:t>
            </a:r>
            <a:r>
              <a:rPr lang="ko-KR" altLang="en-US" sz="1100" dirty="0"/>
              <a:t>문을 통해 순차적으로</a:t>
            </a:r>
            <a:endParaRPr lang="en-US" altLang="ko-KR" sz="1100" dirty="0"/>
          </a:p>
          <a:p>
            <a:r>
              <a:rPr lang="ko-KR" altLang="en-US" sz="1100" dirty="0"/>
              <a:t>더해주어 총액을 장바구니 페이지 이동 시 전달해주었습니다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좌측의 체크박스에 장바구니번호를 넣어 배열로 정보를 전달받아 삭제할 수 있도록 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주문하기의 경우 장바구니</a:t>
            </a:r>
            <a:r>
              <a:rPr lang="en-US" altLang="ko-KR" sz="1100" dirty="0"/>
              <a:t>DB</a:t>
            </a:r>
            <a:r>
              <a:rPr lang="ko-KR" altLang="en-US" sz="1100" dirty="0"/>
              <a:t>에서 </a:t>
            </a:r>
            <a:r>
              <a:rPr lang="en-US" altLang="ko-KR" sz="1100" dirty="0"/>
              <a:t>session</a:t>
            </a:r>
            <a:r>
              <a:rPr lang="ko-KR" altLang="en-US" sz="1100" dirty="0"/>
              <a:t>의 이용자정보로</a:t>
            </a:r>
            <a:endParaRPr lang="en-US" altLang="ko-KR" sz="1100" dirty="0"/>
          </a:p>
          <a:p>
            <a:r>
              <a:rPr lang="ko-KR" altLang="en-US" sz="1100" dirty="0"/>
              <a:t>전체 장바구니를 조회하여 주문될 수 있도록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배송지 변경 시 비밀번호 입력을 통해 </a:t>
            </a:r>
            <a:r>
              <a:rPr lang="en-US" altLang="ko-KR" sz="1100" dirty="0"/>
              <a:t>session</a:t>
            </a:r>
            <a:r>
              <a:rPr lang="ko-KR" altLang="en-US" sz="1100" dirty="0"/>
              <a:t>의 정보와 </a:t>
            </a:r>
            <a:r>
              <a:rPr lang="en-US" altLang="ko-KR" sz="1100" dirty="0"/>
              <a:t>if</a:t>
            </a:r>
            <a:r>
              <a:rPr lang="ko-KR" altLang="en-US" sz="1100" dirty="0"/>
              <a:t>문으로 비교 후</a:t>
            </a:r>
            <a:endParaRPr lang="en-US" altLang="ko-KR" sz="1100" dirty="0"/>
          </a:p>
          <a:p>
            <a:r>
              <a:rPr lang="ko-KR" altLang="en-US" sz="1100" dirty="0"/>
              <a:t>동일할 경우 변경이 가능하도록 처리하였습니다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6348142" y="1222332"/>
            <a:ext cx="5122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상단 </a:t>
            </a:r>
            <a:r>
              <a:rPr lang="en-US" altLang="ko-KR" sz="1600" b="1" dirty="0"/>
              <a:t>CART</a:t>
            </a:r>
            <a:r>
              <a:rPr lang="ko-KR" altLang="en-US" sz="1600" b="1" dirty="0"/>
              <a:t> 조회 시 구매할 상품들의 리스트를 불러와 한 번에 구매할 수 있도록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장바구니 테이블에 레코드 추가 시 데이터 </a:t>
            </a:r>
            <a:r>
              <a:rPr lang="en-US" altLang="ko-KR" sz="1100" dirty="0"/>
              <a:t>session</a:t>
            </a:r>
            <a:r>
              <a:rPr lang="ko-KR" altLang="en-US" sz="1100" dirty="0"/>
              <a:t>에 저장되어 있는 유저정보를 함께 </a:t>
            </a:r>
            <a:r>
              <a:rPr lang="en-US" altLang="ko-KR" sz="1100" dirty="0"/>
              <a:t>DB</a:t>
            </a:r>
            <a:r>
              <a:rPr lang="ko-KR" altLang="en-US" sz="1100" dirty="0"/>
              <a:t>에 추가해주었습니다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조회 시 장바구니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이용자 테이블을 </a:t>
            </a:r>
            <a:r>
              <a:rPr lang="en-US" altLang="ko-KR" sz="1100" dirty="0"/>
              <a:t>JOIN</a:t>
            </a:r>
            <a:r>
              <a:rPr lang="ko-KR" altLang="en-US" sz="1100" dirty="0"/>
              <a:t>한 </a:t>
            </a:r>
            <a:r>
              <a:rPr lang="en-US" altLang="ko-KR" sz="1100" dirty="0"/>
              <a:t>VIEW</a:t>
            </a:r>
            <a:r>
              <a:rPr lang="ko-KR" altLang="en-US" sz="1100" dirty="0"/>
              <a:t>를 생성 후 </a:t>
            </a:r>
            <a:r>
              <a:rPr lang="en-US" altLang="ko-KR" sz="1100" dirty="0"/>
              <a:t>session</a:t>
            </a:r>
            <a:r>
              <a:rPr lang="ko-KR" altLang="en-US" sz="1100" dirty="0"/>
              <a:t>의 유저정보로 각 필요한 정보를 </a:t>
            </a:r>
            <a:r>
              <a:rPr lang="ko-KR" altLang="en-US" sz="1100" dirty="0" err="1"/>
              <a:t>리스팅</a:t>
            </a:r>
            <a:r>
              <a:rPr lang="ko-KR" altLang="en-US" sz="1100" dirty="0"/>
              <a:t> 하도록 구현하였습니다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4C42-1C66-42BB-A0D6-2156B8E30D29}"/>
              </a:ext>
            </a:extLst>
          </p:cNvPr>
          <p:cNvSpPr/>
          <p:nvPr/>
        </p:nvSpPr>
        <p:spPr>
          <a:xfrm>
            <a:off x="1752809" y="1854679"/>
            <a:ext cx="2872596" cy="923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17C27D-D336-4AB7-97CE-5D3CACA45B36}"/>
              </a:ext>
            </a:extLst>
          </p:cNvPr>
          <p:cNvSpPr/>
          <p:nvPr/>
        </p:nvSpPr>
        <p:spPr>
          <a:xfrm>
            <a:off x="1828800" y="2817578"/>
            <a:ext cx="2708694" cy="2821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9D05A5D-1052-4057-8208-45512EF2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5" y="3596731"/>
            <a:ext cx="3498551" cy="3106049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E9E6A4-46D2-4DEC-A100-BA36D5517767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>
            <a:off x="3183147" y="3099769"/>
            <a:ext cx="12344" cy="496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0EED889-15E7-4F93-9477-91B53E7FBC0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44766" y="4844772"/>
            <a:ext cx="1403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DFFB312-E830-43A6-A733-6D5654D2DD2C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>
            <a:off x="4537494" y="2958674"/>
            <a:ext cx="1810648" cy="188609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DCC3AD1-FFC0-4B62-B102-24F806F57269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 flipV="1">
            <a:off x="4625405" y="1960996"/>
            <a:ext cx="1722737" cy="35519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0F99861E-5375-46CE-B356-62B3EE108B9F}"/>
              </a:ext>
            </a:extLst>
          </p:cNvPr>
          <p:cNvSpPr/>
          <p:nvPr/>
        </p:nvSpPr>
        <p:spPr>
          <a:xfrm>
            <a:off x="185650" y="150097"/>
            <a:ext cx="3257346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F70065-6B4C-4B40-87CE-95FDE4330994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페이지</a:t>
            </a:r>
          </a:p>
        </p:txBody>
      </p:sp>
    </p:spTree>
    <p:extLst>
      <p:ext uri="{BB962C8B-B14F-4D97-AF65-F5344CB8AC3E}">
        <p14:creationId xmlns:p14="http://schemas.microsoft.com/office/powerpoint/2010/main" val="4315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4D998-3026-430E-8E6C-11B4049F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7" y="643385"/>
            <a:ext cx="2725862" cy="9208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296519" y="3571166"/>
            <a:ext cx="5122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1:1 </a:t>
            </a:r>
            <a:r>
              <a:rPr lang="en-US" altLang="ko-KR" sz="1600" b="1" dirty="0" err="1"/>
              <a:t>QnA</a:t>
            </a:r>
            <a:r>
              <a:rPr lang="ko-KR" altLang="en-US" sz="1600" b="1" dirty="0"/>
              <a:t>의 제목을 클릭 시 문의의 자세한 내용과</a:t>
            </a:r>
            <a:endParaRPr lang="en-US" altLang="ko-KR" sz="1600" b="1" dirty="0"/>
          </a:p>
          <a:p>
            <a:r>
              <a:rPr lang="ko-KR" altLang="en-US" sz="1600" b="1" dirty="0"/>
              <a:t>운영자의 답변을 확인할 수 있도록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 err="1"/>
              <a:t>문의글</a:t>
            </a:r>
            <a:r>
              <a:rPr lang="ko-KR" altLang="en-US" sz="1100" dirty="0"/>
              <a:t> 번호로 </a:t>
            </a:r>
            <a:r>
              <a:rPr lang="en-US" altLang="ko-KR" sz="1100" dirty="0"/>
              <a:t>DB</a:t>
            </a:r>
            <a:r>
              <a:rPr lang="ko-KR" altLang="en-US" sz="1100" dirty="0"/>
              <a:t>를 조회하여 확인이 가능하며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답변 여부를 </a:t>
            </a:r>
            <a:r>
              <a:rPr lang="en-US" altLang="ko-KR" sz="1100" dirty="0"/>
              <a:t>1</a:t>
            </a:r>
            <a:r>
              <a:rPr lang="ko-KR" altLang="en-US" sz="1100" dirty="0"/>
              <a:t>과 이외로 구분하여 </a:t>
            </a:r>
            <a:r>
              <a:rPr lang="en-US" altLang="ko-KR" sz="1100" dirty="0"/>
              <a:t>1</a:t>
            </a:r>
            <a:r>
              <a:rPr lang="ko-KR" altLang="en-US" sz="1100" dirty="0"/>
              <a:t>이 아닐 경우 </a:t>
            </a:r>
            <a:r>
              <a:rPr lang="en-US" altLang="ko-KR" sz="1100" dirty="0"/>
              <a:t>yes,</a:t>
            </a:r>
          </a:p>
          <a:p>
            <a:r>
              <a:rPr lang="en-US" altLang="ko-KR" sz="1100" dirty="0"/>
              <a:t>1</a:t>
            </a:r>
            <a:r>
              <a:rPr lang="ko-KR" altLang="en-US" sz="1100" dirty="0"/>
              <a:t>일 경우 </a:t>
            </a:r>
            <a:r>
              <a:rPr lang="en-US" altLang="ko-KR" sz="1100" dirty="0"/>
              <a:t>no</a:t>
            </a:r>
            <a:r>
              <a:rPr lang="ko-KR" altLang="en-US" sz="1100" dirty="0"/>
              <a:t>로 노출시켜 리스트 내에서 답변유무를 확인할 수 있게 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답변의 경우 관리자 페이지 내 답변이 가능하며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답변등록 시 답변여부를 </a:t>
            </a:r>
            <a:r>
              <a:rPr lang="en-US" altLang="ko-KR" sz="1100" dirty="0"/>
              <a:t>2</a:t>
            </a:r>
            <a:r>
              <a:rPr lang="ko-KR" altLang="en-US" sz="1100" dirty="0"/>
              <a:t>로 </a:t>
            </a:r>
            <a:r>
              <a:rPr lang="en-US" altLang="ko-KR" sz="1100" dirty="0"/>
              <a:t>UPDATE </a:t>
            </a:r>
            <a:r>
              <a:rPr lang="ko-KR" altLang="en-US" sz="1100" dirty="0"/>
              <a:t>해주었습니다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4C42-1C66-42BB-A0D6-2156B8E30D29}"/>
              </a:ext>
            </a:extLst>
          </p:cNvPr>
          <p:cNvSpPr/>
          <p:nvPr/>
        </p:nvSpPr>
        <p:spPr>
          <a:xfrm>
            <a:off x="4504888" y="1075798"/>
            <a:ext cx="812846" cy="3103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17C27D-D336-4AB7-97CE-5D3CACA45B36}"/>
              </a:ext>
            </a:extLst>
          </p:cNvPr>
          <p:cNvSpPr/>
          <p:nvPr/>
        </p:nvSpPr>
        <p:spPr>
          <a:xfrm>
            <a:off x="5528310" y="1377804"/>
            <a:ext cx="576079" cy="1780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009E98-E7F8-4300-9E29-3BE5E38D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64" y="1696881"/>
            <a:ext cx="3727161" cy="169619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B47CB97-E487-433E-9AE0-05475FBD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815" y="5387048"/>
            <a:ext cx="2459919" cy="10480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417A880-C051-48A4-BFD4-C3E8DD956148}"/>
              </a:ext>
            </a:extLst>
          </p:cNvPr>
          <p:cNvSpPr txBox="1"/>
          <p:nvPr/>
        </p:nvSpPr>
        <p:spPr>
          <a:xfrm>
            <a:off x="1320411" y="6448971"/>
            <a:ext cx="2851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/>
              <a:t>관리자 페이지 내 </a:t>
            </a:r>
            <a:r>
              <a:rPr lang="en-US" altLang="ko-KR" sz="1100" dirty="0"/>
              <a:t>Q&amp;A </a:t>
            </a:r>
            <a:r>
              <a:rPr lang="ko-KR" altLang="en-US" sz="1100" dirty="0"/>
              <a:t>조회 시 확인 가능</a:t>
            </a:r>
            <a:r>
              <a:rPr lang="en-US" altLang="ko-KR" sz="1100" dirty="0"/>
              <a:t>)</a:t>
            </a:r>
            <a:endParaRPr lang="en-US" altLang="ko-KR" sz="9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D883AB9-2AF6-44C1-B387-2C09ACCEC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32" y="5387049"/>
            <a:ext cx="1989588" cy="1051819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C3FE02-18B1-4703-8931-83495A8FDCA8}"/>
              </a:ext>
            </a:extLst>
          </p:cNvPr>
          <p:cNvCxnSpPr>
            <a:cxnSpLocks/>
            <a:stCxn id="44" idx="3"/>
            <a:endCxn id="39" idx="1"/>
          </p:cNvCxnSpPr>
          <p:nvPr/>
        </p:nvCxnSpPr>
        <p:spPr>
          <a:xfrm flipV="1">
            <a:off x="2575420" y="5911087"/>
            <a:ext cx="282395" cy="18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9395B800-5A66-4415-9051-125B32A59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743" y="1696881"/>
            <a:ext cx="3968003" cy="202610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4EC3BBE-2536-46CD-9C72-387D832519CF}"/>
              </a:ext>
            </a:extLst>
          </p:cNvPr>
          <p:cNvSpPr txBox="1"/>
          <p:nvPr/>
        </p:nvSpPr>
        <p:spPr>
          <a:xfrm>
            <a:off x="6104389" y="3849618"/>
            <a:ext cx="543047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문의 글 작성 시 제목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내용 입력이 가능합니다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레코드 추가 시 제목</a:t>
            </a:r>
            <a:r>
              <a:rPr lang="en-US" altLang="ko-KR" sz="1100" dirty="0"/>
              <a:t>/</a:t>
            </a:r>
            <a:r>
              <a:rPr lang="ko-KR" altLang="en-US" sz="1100" dirty="0"/>
              <a:t>내용을 포함하여 </a:t>
            </a:r>
            <a:r>
              <a:rPr lang="en-US" altLang="ko-KR" sz="1100" dirty="0"/>
              <a:t>session</a:t>
            </a:r>
            <a:r>
              <a:rPr lang="ko-KR" altLang="en-US" sz="1100" dirty="0"/>
              <a:t>에 저장된 이용자정보를 저장하며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게시글 번호는 </a:t>
            </a:r>
            <a:r>
              <a:rPr lang="en-US" altLang="ko-KR" sz="1100" dirty="0"/>
              <a:t>Sequence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댓글과 답변여부는 각각 테이블 생성 시</a:t>
            </a:r>
            <a:endParaRPr lang="en-US" altLang="ko-KR" sz="1100" dirty="0"/>
          </a:p>
          <a:p>
            <a:r>
              <a:rPr lang="en-US" altLang="ko-KR" sz="1100" dirty="0"/>
              <a:t>Default</a:t>
            </a:r>
            <a:r>
              <a:rPr lang="ko-KR" altLang="en-US" sz="1100" dirty="0"/>
              <a:t>로</a:t>
            </a:r>
            <a:r>
              <a:rPr lang="en-US" altLang="ko-KR" sz="1100" dirty="0"/>
              <a:t> Null, 1</a:t>
            </a:r>
            <a:r>
              <a:rPr lang="ko-KR" altLang="en-US" sz="1100" dirty="0"/>
              <a:t>을 각각 설정하여 </a:t>
            </a:r>
            <a:r>
              <a:rPr lang="en-US" altLang="ko-KR" sz="1100" dirty="0"/>
              <a:t>INSERT</a:t>
            </a:r>
            <a:r>
              <a:rPr lang="ko-KR" altLang="en-US" sz="1100" dirty="0"/>
              <a:t>될 수 있도록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답변의 경우 관리자 페이지 내 답변이 가능하며</a:t>
            </a:r>
            <a:r>
              <a:rPr lang="en-US" altLang="ko-KR" sz="1100" dirty="0"/>
              <a:t>, </a:t>
            </a:r>
            <a:r>
              <a:rPr lang="ko-KR" altLang="en-US" sz="1100" dirty="0"/>
              <a:t>답변등록 시 답변여부를 </a:t>
            </a:r>
            <a:r>
              <a:rPr lang="en-US" altLang="ko-KR" sz="1100" dirty="0"/>
              <a:t>2</a:t>
            </a:r>
            <a:r>
              <a:rPr lang="ko-KR" altLang="en-US" sz="1100" dirty="0"/>
              <a:t>로 </a:t>
            </a:r>
            <a:r>
              <a:rPr lang="en-US" altLang="ko-KR" sz="1100" dirty="0"/>
              <a:t>UPDATE </a:t>
            </a:r>
            <a:r>
              <a:rPr lang="ko-KR" altLang="en-US" sz="1100" dirty="0"/>
              <a:t>해주었습니다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취소버튼은 작성한 내용을 초기화 시켜주는 </a:t>
            </a:r>
            <a:r>
              <a:rPr lang="en-US" altLang="ko-KR" sz="1100" dirty="0"/>
              <a:t>html </a:t>
            </a:r>
            <a:r>
              <a:rPr lang="ko-KR" altLang="en-US" sz="1100" dirty="0"/>
              <a:t>내 </a:t>
            </a:r>
            <a:r>
              <a:rPr lang="en-US" altLang="ko-KR" sz="1100" dirty="0"/>
              <a:t>cancel Type</a:t>
            </a:r>
            <a:r>
              <a:rPr lang="ko-KR" altLang="en-US" sz="1100" dirty="0"/>
              <a:t>을 사용하였으며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쇼핑 계속하기의 경우 메인 페이지로 이동되도록 처리하였습니다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E52E88C-AD7C-47CB-A159-14B4CD152815}"/>
              </a:ext>
            </a:extLst>
          </p:cNvPr>
          <p:cNvCxnSpPr>
            <a:cxnSpLocks/>
          </p:cNvCxnSpPr>
          <p:nvPr/>
        </p:nvCxnSpPr>
        <p:spPr>
          <a:xfrm flipV="1">
            <a:off x="5813571" y="3145872"/>
            <a:ext cx="0" cy="1317071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DA396913-AF89-4A41-8BE0-13DF7973C70F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 flipV="1">
            <a:off x="2745946" y="1230995"/>
            <a:ext cx="1758943" cy="46588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B2A822A-21B8-4FD1-939A-A1DB99132639}"/>
              </a:ext>
            </a:extLst>
          </p:cNvPr>
          <p:cNvCxnSpPr>
            <a:cxnSpLocks/>
            <a:stCxn id="18" idx="3"/>
            <a:endCxn id="56" idx="0"/>
          </p:cNvCxnSpPr>
          <p:nvPr/>
        </p:nvCxnSpPr>
        <p:spPr>
          <a:xfrm>
            <a:off x="6104389" y="1466850"/>
            <a:ext cx="2912356" cy="23003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사각형: 잘린 대각선 방향 모서리 85">
            <a:extLst>
              <a:ext uri="{FF2B5EF4-FFF2-40B4-BE49-F238E27FC236}">
                <a16:creationId xmlns:a16="http://schemas.microsoft.com/office/drawing/2014/main" id="{87C03174-63CA-4C4E-9F12-955974DA20DD}"/>
              </a:ext>
            </a:extLst>
          </p:cNvPr>
          <p:cNvSpPr/>
          <p:nvPr/>
        </p:nvSpPr>
        <p:spPr>
          <a:xfrm>
            <a:off x="185651" y="150097"/>
            <a:ext cx="962014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7845423-3D7A-465F-838A-F1E5D7BE4FD1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8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C51F51B-284D-4B08-9E84-38E3F6B9192F}"/>
              </a:ext>
            </a:extLst>
          </p:cNvPr>
          <p:cNvSpPr txBox="1"/>
          <p:nvPr/>
        </p:nvSpPr>
        <p:spPr>
          <a:xfrm>
            <a:off x="0" y="2588126"/>
            <a:ext cx="39095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이용자간 소통이 가능한 게시판을</a:t>
            </a:r>
            <a:endParaRPr lang="en-US" altLang="ko-KR" sz="1600" b="1" dirty="0"/>
          </a:p>
          <a:p>
            <a:r>
              <a:rPr lang="ko-KR" altLang="en-US" sz="1600" b="1" dirty="0"/>
              <a:t>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게시판 리스트 조회 시 글 번호 내림차순으로 조회하여</a:t>
            </a:r>
            <a:endParaRPr lang="en-US" altLang="ko-KR" sz="1100" dirty="0"/>
          </a:p>
          <a:p>
            <a:r>
              <a:rPr lang="ko-KR" altLang="en-US" sz="1100" dirty="0"/>
              <a:t>최근 작성 순서로 정렬하여 </a:t>
            </a:r>
            <a:r>
              <a:rPr lang="ko-KR" altLang="en-US" sz="1100" dirty="0" err="1"/>
              <a:t>리스팅</a:t>
            </a:r>
            <a:r>
              <a:rPr lang="ko-KR" altLang="en-US" sz="1100" dirty="0"/>
              <a:t> 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해당 게시글 번호로 댓글 테이블에서 </a:t>
            </a:r>
            <a:r>
              <a:rPr lang="en-US" altLang="ko-KR" sz="1100" dirty="0"/>
              <a:t>COUNT 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제목 우측에 댓글이 몇 개 작성되었는지 별도로 표시해주었습니다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로그인 시에만 글쓰기가 가능하도록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제목 클릭 시 게시글 자세히 보기 페이지로 이동되며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이때 해당 게시물 레코드의 조회수를 </a:t>
            </a:r>
            <a:r>
              <a:rPr lang="en-US" altLang="ko-KR" sz="1100" dirty="0"/>
              <a:t>+1 </a:t>
            </a:r>
            <a:r>
              <a:rPr lang="ko-KR" altLang="en-US" sz="1100" dirty="0"/>
              <a:t>해주어 조회수를 증가시켰으며</a:t>
            </a:r>
            <a:r>
              <a:rPr lang="en-US" altLang="ko-KR" sz="1100" dirty="0"/>
              <a:t>, </a:t>
            </a:r>
            <a:r>
              <a:rPr lang="ko-KR" altLang="en-US" sz="1100" dirty="0"/>
              <a:t>자세히 보기 페이지로 이동 시</a:t>
            </a:r>
            <a:endParaRPr lang="en-US" altLang="ko-KR" sz="1100" dirty="0"/>
          </a:p>
          <a:p>
            <a:r>
              <a:rPr lang="en-US" altLang="ko-KR" sz="1100" dirty="0"/>
              <a:t>Session Attribute</a:t>
            </a:r>
            <a:r>
              <a:rPr lang="ko-KR" altLang="en-US" sz="1100" dirty="0"/>
              <a:t>를 만들어준 후 </a:t>
            </a:r>
            <a:r>
              <a:rPr lang="en-US" altLang="ko-KR" sz="1100" dirty="0"/>
              <a:t>y, n</a:t>
            </a:r>
            <a:r>
              <a:rPr lang="ko-KR" altLang="en-US" sz="1100" dirty="0"/>
              <a:t>으로 새로 고침 할</a:t>
            </a:r>
            <a:endParaRPr lang="en-US" altLang="ko-KR" sz="1100" dirty="0"/>
          </a:p>
          <a:p>
            <a:r>
              <a:rPr lang="ko-KR" altLang="en-US" sz="1100" dirty="0"/>
              <a:t>경우 조회수가 무한정 올라가는 것을 해결하였습니다</a:t>
            </a:r>
            <a:r>
              <a:rPr lang="en-US" altLang="ko-KR" sz="1100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EC3BBE-2536-46CD-9C72-387D832519CF}"/>
              </a:ext>
            </a:extLst>
          </p:cNvPr>
          <p:cNvSpPr txBox="1"/>
          <p:nvPr/>
        </p:nvSpPr>
        <p:spPr>
          <a:xfrm>
            <a:off x="8618743" y="499877"/>
            <a:ext cx="3573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이미지 공유가 가능하여 소통에 활력을 더할 수 있게 구현하였습니다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100" dirty="0"/>
              <a:t>게시글의 수정 </a:t>
            </a:r>
            <a:r>
              <a:rPr lang="en-US" altLang="ko-KR" sz="1100" dirty="0"/>
              <a:t>/ </a:t>
            </a:r>
            <a:r>
              <a:rPr lang="ko-KR" altLang="en-US" sz="1100" dirty="0"/>
              <a:t>삭제버튼과 댓글 삭제버튼은 작성자의 정보와 </a:t>
            </a:r>
            <a:r>
              <a:rPr lang="en-US" altLang="ko-KR" sz="1100" dirty="0"/>
              <a:t>session</a:t>
            </a:r>
            <a:r>
              <a:rPr lang="ko-KR" altLang="en-US" sz="1100" dirty="0"/>
              <a:t>의 이용자정보를 비교하여 동일할 경우에만 버튼이 노출될 수 있도록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댓글쓰기는 </a:t>
            </a:r>
            <a:r>
              <a:rPr lang="en-US" altLang="ko-KR" sz="1100" dirty="0"/>
              <a:t>session </a:t>
            </a:r>
            <a:r>
              <a:rPr lang="ko-KR" altLang="en-US" sz="1100" dirty="0"/>
              <a:t>내에 이용자정보가 존재할 경우에 한하여 작성이 가능하도록 구현하였습니다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게시물 댓글의 경우 댓글 테이블에 레코드 추가 시</a:t>
            </a:r>
            <a:endParaRPr lang="en-US" altLang="ko-KR" sz="1100" dirty="0"/>
          </a:p>
          <a:p>
            <a:r>
              <a:rPr lang="ko-KR" altLang="en-US" sz="1100" dirty="0"/>
              <a:t>게시물 번호를 함께 전달하여 </a:t>
            </a:r>
            <a:r>
              <a:rPr lang="en-US" altLang="ko-KR" sz="1100" dirty="0"/>
              <a:t>INSERT, SELECT</a:t>
            </a:r>
            <a:r>
              <a:rPr lang="ko-KR" altLang="en-US" sz="1100" dirty="0"/>
              <a:t>에 활용하였습니다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작성일은 </a:t>
            </a:r>
            <a:r>
              <a:rPr lang="en-US" altLang="ko-KR" sz="1100" dirty="0"/>
              <a:t>Default</a:t>
            </a:r>
            <a:r>
              <a:rPr lang="ko-KR" altLang="en-US" sz="1100" dirty="0"/>
              <a:t>로 </a:t>
            </a:r>
            <a:r>
              <a:rPr lang="en-US" altLang="ko-KR" sz="1100" dirty="0"/>
              <a:t>SYSDATE</a:t>
            </a:r>
            <a:r>
              <a:rPr lang="ko-KR" altLang="en-US" sz="1100" dirty="0"/>
              <a:t>를 활용하여 작성일자를 추가해주었으며</a:t>
            </a:r>
            <a:r>
              <a:rPr lang="en-US" altLang="ko-KR" sz="1100" dirty="0"/>
              <a:t>, </a:t>
            </a:r>
            <a:r>
              <a:rPr lang="ko-KR" altLang="en-US" sz="1100" dirty="0"/>
              <a:t>댓글은 해당 작성일자 기준 오름차순으로 조회하여 </a:t>
            </a:r>
            <a:r>
              <a:rPr lang="ko-KR" altLang="en-US" sz="1100" dirty="0" err="1"/>
              <a:t>리스팅하였습니다</a:t>
            </a:r>
            <a:r>
              <a:rPr lang="en-US" altLang="ko-KR" sz="1100" dirty="0"/>
              <a:t>.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E9E6A4-46D2-4DEC-A100-BA36D551776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91946" y="1552438"/>
            <a:ext cx="4175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892EE4E-0A2F-441D-8037-014791BE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27" y="526854"/>
            <a:ext cx="4709216" cy="54584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C9E6FF-78D6-4A99-9F15-C661A130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77" y="621832"/>
            <a:ext cx="3069369" cy="18612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6DB8493-7536-40CA-8146-AB117CEA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15" y="6012239"/>
            <a:ext cx="4157768" cy="667296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F0061D6-E903-4E15-851E-01109CFF304F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618743" y="5187820"/>
            <a:ext cx="1315556" cy="824419"/>
          </a:xfrm>
          <a:prstGeom prst="bentConnector2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107765-62F4-4D57-A48A-7A7F4A2D7461}"/>
              </a:ext>
            </a:extLst>
          </p:cNvPr>
          <p:cNvSpPr txBox="1"/>
          <p:nvPr/>
        </p:nvSpPr>
        <p:spPr>
          <a:xfrm>
            <a:off x="9934299" y="5214138"/>
            <a:ext cx="1315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로그인 </a:t>
            </a:r>
            <a:r>
              <a:rPr lang="en-US" altLang="ko-KR" sz="1100" dirty="0">
                <a:solidFill>
                  <a:srgbClr val="FF0000"/>
                </a:solidFill>
              </a:rPr>
              <a:t>/ </a:t>
            </a:r>
            <a:r>
              <a:rPr lang="ko-KR" altLang="en-US" sz="1100" dirty="0">
                <a:solidFill>
                  <a:srgbClr val="FF0000"/>
                </a:solidFill>
              </a:rPr>
              <a:t>로그아웃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7" name="사각형: 잘린 대각선 방향 모서리 46">
            <a:extLst>
              <a:ext uri="{FF2B5EF4-FFF2-40B4-BE49-F238E27FC236}">
                <a16:creationId xmlns:a16="http://schemas.microsoft.com/office/drawing/2014/main" id="{A93BCFFA-92C9-4215-AD89-0538B40ABC5F}"/>
              </a:ext>
            </a:extLst>
          </p:cNvPr>
          <p:cNvSpPr/>
          <p:nvPr/>
        </p:nvSpPr>
        <p:spPr>
          <a:xfrm>
            <a:off x="185651" y="150097"/>
            <a:ext cx="1092643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97D7D-4F09-4E3D-9D87-0471831E985C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981720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90"/>
                    </a14:imgEffect>
                    <a14:imgEffect>
                      <a14:saturation sat="37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AC67E0-EBB9-4833-AD41-465C7707BF4C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읽어주셔서</a:t>
            </a:r>
            <a:r>
              <a:rPr lang="ko-KR" altLang="en-US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감사합니다</a:t>
            </a:r>
            <a:r>
              <a:rPr lang="en-US" altLang="ko-KR" sz="40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000" b="1" dirty="0">
              <a:solidFill>
                <a:srgbClr val="F873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233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6">
            <a:extLst>
              <a:ext uri="{FF2B5EF4-FFF2-40B4-BE49-F238E27FC236}">
                <a16:creationId xmlns:a16="http://schemas.microsoft.com/office/drawing/2014/main" id="{386E6F73-8F8D-4476-934A-67A9D11930E7}"/>
              </a:ext>
            </a:extLst>
          </p:cNvPr>
          <p:cNvSpPr/>
          <p:nvPr/>
        </p:nvSpPr>
        <p:spPr>
          <a:xfrm>
            <a:off x="720300" y="4185679"/>
            <a:ext cx="10732350" cy="2162086"/>
          </a:xfrm>
          <a:prstGeom prst="roundRect">
            <a:avLst>
              <a:gd name="adj" fmla="val 17436"/>
            </a:avLst>
          </a:prstGeom>
          <a:solidFill>
            <a:schemeClr val="bg1"/>
          </a:solidFill>
          <a:ln>
            <a:noFill/>
          </a:ln>
          <a:effectLst>
            <a:outerShdw blurRad="25400" dist="50800" algn="tl" rotWithShape="0">
              <a:prstClr val="black">
                <a:alpha val="30000"/>
              </a:prstClr>
            </a:outerShdw>
            <a:reflection blurRad="12700" stA="75000" endPos="24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AA8A7F-E694-4738-838F-135FAA70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39" y="4684208"/>
            <a:ext cx="1602600" cy="1602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99B8D7-DF62-40E3-B644-C55AD82FE9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66" y="4749163"/>
            <a:ext cx="1206249" cy="1045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625DF-7B9B-4502-AC24-CAEE7079AB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56" y="5591286"/>
            <a:ext cx="1807722" cy="495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9FBE2-0887-4A70-804C-1B8A2BFE86CA}"/>
              </a:ext>
            </a:extLst>
          </p:cNvPr>
          <p:cNvSpPr txBox="1"/>
          <p:nvPr/>
        </p:nvSpPr>
        <p:spPr>
          <a:xfrm>
            <a:off x="3275459" y="4283888"/>
            <a:ext cx="2133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Back-end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879DABE8-0054-4622-834E-C7BC0FE04C7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97" y="4819363"/>
            <a:ext cx="2408709" cy="14114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417F1A-DD2B-4C1D-B32A-D40D1873417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06" y="4907642"/>
            <a:ext cx="1146712" cy="1146712"/>
          </a:xfrm>
          <a:prstGeom prst="rect">
            <a:avLst/>
          </a:prstGeom>
        </p:spPr>
      </p:pic>
      <p:sp>
        <p:nvSpPr>
          <p:cNvPr id="14" name="사각형: 잘린 대각선 방향 모서리 48">
            <a:extLst>
              <a:ext uri="{FF2B5EF4-FFF2-40B4-BE49-F238E27FC236}">
                <a16:creationId xmlns:a16="http://schemas.microsoft.com/office/drawing/2014/main" id="{91B400AD-0AF6-433C-A741-A65A2991E511}"/>
              </a:ext>
            </a:extLst>
          </p:cNvPr>
          <p:cNvSpPr/>
          <p:nvPr/>
        </p:nvSpPr>
        <p:spPr>
          <a:xfrm>
            <a:off x="185651" y="150097"/>
            <a:ext cx="1279255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F2A22-F690-44A2-A3C4-494696682284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Profile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8" y="728650"/>
            <a:ext cx="2490570" cy="33207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D84435-F664-4714-88FF-4C530BF6C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3" y="728650"/>
            <a:ext cx="581552" cy="5815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6E973A-D9B8-43FA-8F11-4F2FB259825B}"/>
              </a:ext>
            </a:extLst>
          </p:cNvPr>
          <p:cNvSpPr txBox="1"/>
          <p:nvPr/>
        </p:nvSpPr>
        <p:spPr>
          <a:xfrm>
            <a:off x="5060224" y="725427"/>
            <a:ext cx="1035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이름</a:t>
            </a:r>
            <a:endParaRPr lang="en-US" altLang="ko-KR" sz="1600" b="1" dirty="0"/>
          </a:p>
          <a:p>
            <a:r>
              <a:rPr lang="ko-KR" altLang="en-US" sz="1600" dirty="0"/>
              <a:t>이진우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6E15761-5F52-4E29-BC50-8F4F220CD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3" y="2030901"/>
            <a:ext cx="581552" cy="5815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3CC4FB-CD68-44CD-A094-3DACBDB9D8A4}"/>
              </a:ext>
            </a:extLst>
          </p:cNvPr>
          <p:cNvSpPr txBox="1"/>
          <p:nvPr/>
        </p:nvSpPr>
        <p:spPr>
          <a:xfrm>
            <a:off x="5060224" y="2068597"/>
            <a:ext cx="1397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생년월일</a:t>
            </a:r>
            <a:endParaRPr lang="en-US" altLang="ko-KR" b="1" dirty="0"/>
          </a:p>
          <a:p>
            <a:r>
              <a:rPr lang="en-US" altLang="ko-KR" dirty="0"/>
              <a:t>1992.08.25.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AACE44-3651-4D93-8CB7-D07DCCB13C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-197" r="16722" b="197"/>
          <a:stretch/>
        </p:blipFill>
        <p:spPr>
          <a:xfrm>
            <a:off x="4424038" y="3337371"/>
            <a:ext cx="390901" cy="5815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D87E1B-AABD-41E3-A370-F7A8FF28D710}"/>
              </a:ext>
            </a:extLst>
          </p:cNvPr>
          <p:cNvSpPr txBox="1"/>
          <p:nvPr/>
        </p:nvSpPr>
        <p:spPr>
          <a:xfrm>
            <a:off x="5060224" y="3337606"/>
            <a:ext cx="2124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주소지</a:t>
            </a:r>
            <a:endParaRPr lang="en-US" altLang="ko-KR" b="1" dirty="0"/>
          </a:p>
          <a:p>
            <a:r>
              <a:rPr lang="ko-KR" altLang="en-US" dirty="0"/>
              <a:t>서울특별시 광진구</a:t>
            </a:r>
          </a:p>
        </p:txBody>
      </p:sp>
      <p:pic>
        <p:nvPicPr>
          <p:cNvPr id="32" name="그림 31" descr="어두운, 밤, 밤하늘이(가) 표시된 사진&#10;&#10;자동 생성된 설명">
            <a:extLst>
              <a:ext uri="{FF2B5EF4-FFF2-40B4-BE49-F238E27FC236}">
                <a16:creationId xmlns:a16="http://schemas.microsoft.com/office/drawing/2014/main" id="{DC452BBD-5027-4DC4-B95F-A4190CEA2A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2353"/>
          <a:stretch/>
        </p:blipFill>
        <p:spPr>
          <a:xfrm>
            <a:off x="8061938" y="751344"/>
            <a:ext cx="772445" cy="5815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D26D8C-C488-4349-9433-1D4407C8D22A}"/>
              </a:ext>
            </a:extLst>
          </p:cNvPr>
          <p:cNvSpPr txBox="1"/>
          <p:nvPr/>
        </p:nvSpPr>
        <p:spPr>
          <a:xfrm>
            <a:off x="8947504" y="725427"/>
            <a:ext cx="2977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이메일</a:t>
            </a:r>
            <a:endParaRPr lang="en-US" altLang="ko-KR" b="1" dirty="0"/>
          </a:p>
          <a:p>
            <a:r>
              <a:rPr lang="en-US" altLang="ko-KR" dirty="0"/>
              <a:t>eyecontact25@naver.com</a:t>
            </a:r>
            <a:endParaRPr lang="ko-KR" altLang="en-US" dirty="0"/>
          </a:p>
        </p:txBody>
      </p:sp>
      <p:pic>
        <p:nvPicPr>
          <p:cNvPr id="37" name="그림 36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64A2ABCC-FE69-468E-8055-716301E74B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r="16657"/>
          <a:stretch/>
        </p:blipFill>
        <p:spPr>
          <a:xfrm>
            <a:off x="8252709" y="2088439"/>
            <a:ext cx="390901" cy="5838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283A11D-C198-4DF8-80CC-52755A4B1F62}"/>
              </a:ext>
            </a:extLst>
          </p:cNvPr>
          <p:cNvSpPr txBox="1"/>
          <p:nvPr/>
        </p:nvSpPr>
        <p:spPr>
          <a:xfrm>
            <a:off x="8947504" y="2103250"/>
            <a:ext cx="229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연락처</a:t>
            </a:r>
            <a:endParaRPr lang="en-US" altLang="ko-KR" b="1" dirty="0"/>
          </a:p>
          <a:p>
            <a:r>
              <a:rPr lang="en-US" altLang="ko-KR" dirty="0"/>
              <a:t>010-7232-2025</a:t>
            </a:r>
            <a:endParaRPr lang="ko-KR" altLang="en-US" dirty="0"/>
          </a:p>
        </p:txBody>
      </p:sp>
      <p:pic>
        <p:nvPicPr>
          <p:cNvPr id="41" name="그림 40" descr="어두운이(가) 표시된 사진&#10;&#10;자동 생성된 설명">
            <a:extLst>
              <a:ext uri="{FF2B5EF4-FFF2-40B4-BE49-F238E27FC236}">
                <a16:creationId xmlns:a16="http://schemas.microsoft.com/office/drawing/2014/main" id="{3A4B2969-B437-4DEA-AD06-EA2FF67741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22" y="4623251"/>
            <a:ext cx="858856" cy="8588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522B9FB-AFC2-4EF5-AEA1-428C41DD83F6}"/>
              </a:ext>
            </a:extLst>
          </p:cNvPr>
          <p:cNvSpPr txBox="1"/>
          <p:nvPr/>
        </p:nvSpPr>
        <p:spPr>
          <a:xfrm>
            <a:off x="7232973" y="4283888"/>
            <a:ext cx="2133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Front-end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3B586-CABA-4F3A-A1AD-9E1CF6E4FB48}"/>
              </a:ext>
            </a:extLst>
          </p:cNvPr>
          <p:cNvSpPr txBox="1"/>
          <p:nvPr/>
        </p:nvSpPr>
        <p:spPr>
          <a:xfrm>
            <a:off x="1295717" y="5480998"/>
            <a:ext cx="15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SKILLS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4F2FDD2-168C-492F-AD3B-ACF70155627B}"/>
              </a:ext>
            </a:extLst>
          </p:cNvPr>
          <p:cNvCxnSpPr>
            <a:cxnSpLocks/>
          </p:cNvCxnSpPr>
          <p:nvPr/>
        </p:nvCxnSpPr>
        <p:spPr>
          <a:xfrm>
            <a:off x="3140139" y="4819363"/>
            <a:ext cx="0" cy="8869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59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C2852C-C4B3-472E-B15F-F037C7A590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5" y="1031845"/>
            <a:ext cx="3309868" cy="5381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5EC3BB-5C4B-4259-BD74-0078EB98E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37" y="0"/>
            <a:ext cx="4303126" cy="889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6EE2B-FB95-4075-8B5F-5194F70C1EEB}"/>
              </a:ext>
            </a:extLst>
          </p:cNvPr>
          <p:cNvSpPr txBox="1"/>
          <p:nvPr/>
        </p:nvSpPr>
        <p:spPr>
          <a:xfrm>
            <a:off x="4250781" y="973671"/>
            <a:ext cx="6592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프로모션과 상품옵션</a:t>
            </a:r>
            <a:r>
              <a:rPr lang="en-US" altLang="ko-KR" b="1" dirty="0"/>
              <a:t>(SKU)</a:t>
            </a:r>
            <a:r>
              <a:rPr lang="ko-KR" altLang="en-US" b="1" dirty="0"/>
              <a:t>를 다양화한</a:t>
            </a:r>
            <a:endParaRPr lang="en-US" altLang="ko-KR" b="1" dirty="0"/>
          </a:p>
          <a:p>
            <a:r>
              <a:rPr lang="en-US" altLang="ko-KR" b="1" dirty="0"/>
              <a:t>Jewelry</a:t>
            </a:r>
            <a:r>
              <a:rPr lang="ko-KR" altLang="en-US" b="1" dirty="0"/>
              <a:t> 카테고리 쇼핑몰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온라인 쇼핑이 일상이 된 현사회에 한번쯤 접해볼 수 있는</a:t>
            </a:r>
            <a:endParaRPr lang="en-US" altLang="ko-KR" dirty="0"/>
          </a:p>
          <a:p>
            <a:r>
              <a:rPr lang="ko-KR" altLang="en-US" dirty="0"/>
              <a:t>쇼핑몰을 구현하게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86E6F73-8F8D-4476-934A-67A9D11930E7}"/>
              </a:ext>
            </a:extLst>
          </p:cNvPr>
          <p:cNvSpPr/>
          <p:nvPr/>
        </p:nvSpPr>
        <p:spPr>
          <a:xfrm>
            <a:off x="4070888" y="3143624"/>
            <a:ext cx="3690439" cy="2726422"/>
          </a:xfrm>
          <a:prstGeom prst="roundRect">
            <a:avLst>
              <a:gd name="adj" fmla="val 17436"/>
            </a:avLst>
          </a:prstGeom>
          <a:solidFill>
            <a:schemeClr val="bg1"/>
          </a:solidFill>
          <a:ln>
            <a:noFill/>
          </a:ln>
          <a:effectLst>
            <a:outerShdw blurRad="25400" dist="50800" algn="tl" rotWithShape="0">
              <a:prstClr val="black">
                <a:alpha val="30000"/>
              </a:prstClr>
            </a:outerShdw>
            <a:reflection blurRad="12700" stA="75000" endPos="24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9AA8A7F-E694-4738-838F-135FAA70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43" y="3683336"/>
            <a:ext cx="2186710" cy="218671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99B8D7-DF62-40E3-B644-C55AD82FE97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07" y="3849155"/>
            <a:ext cx="1517723" cy="13153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7E625DF-7B9B-4502-AC24-CAEE7079AB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07" y="5082677"/>
            <a:ext cx="1807722" cy="4953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39FBE2-0887-4A70-804C-1B8A2BFE86CA}"/>
              </a:ext>
            </a:extLst>
          </p:cNvPr>
          <p:cNvSpPr txBox="1"/>
          <p:nvPr/>
        </p:nvSpPr>
        <p:spPr>
          <a:xfrm>
            <a:off x="4070886" y="3325935"/>
            <a:ext cx="369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Back-end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3EDEC7D-8B15-4636-B8B7-F31E1F52575E}"/>
              </a:ext>
            </a:extLst>
          </p:cNvPr>
          <p:cNvCxnSpPr>
            <a:cxnSpLocks/>
          </p:cNvCxnSpPr>
          <p:nvPr/>
        </p:nvCxnSpPr>
        <p:spPr>
          <a:xfrm>
            <a:off x="4408273" y="2998292"/>
            <a:ext cx="70924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A936161-38A3-40BF-A963-78857D86E8A9}"/>
              </a:ext>
            </a:extLst>
          </p:cNvPr>
          <p:cNvSpPr/>
          <p:nvPr/>
        </p:nvSpPr>
        <p:spPr>
          <a:xfrm>
            <a:off x="8125797" y="3143624"/>
            <a:ext cx="3690439" cy="2124766"/>
          </a:xfrm>
          <a:prstGeom prst="roundRect">
            <a:avLst>
              <a:gd name="adj" fmla="val 17436"/>
            </a:avLst>
          </a:prstGeom>
          <a:solidFill>
            <a:schemeClr val="bg1"/>
          </a:solidFill>
          <a:ln>
            <a:noFill/>
          </a:ln>
          <a:effectLst>
            <a:outerShdw blurRad="25400" dist="50800" algn="tl" rotWithShape="0">
              <a:prstClr val="black">
                <a:alpha val="30000"/>
              </a:prstClr>
            </a:outerShdw>
            <a:reflection blurRad="12700" stA="75000" endPos="24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879DABE8-0054-4622-834E-C7BC0FE04C7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37" y="3856908"/>
            <a:ext cx="2408709" cy="141148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B417F1A-DD2B-4C1D-B32A-D40D187341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691" y="4031466"/>
            <a:ext cx="1146712" cy="11467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7758A41-F654-4C88-8149-C9CA36A6D08F}"/>
              </a:ext>
            </a:extLst>
          </p:cNvPr>
          <p:cNvSpPr txBox="1"/>
          <p:nvPr/>
        </p:nvSpPr>
        <p:spPr>
          <a:xfrm>
            <a:off x="8125797" y="3325935"/>
            <a:ext cx="369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Front-end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446DC7-7586-4E57-B069-6DB756ACF5F6}"/>
              </a:ext>
            </a:extLst>
          </p:cNvPr>
          <p:cNvSpPr/>
          <p:nvPr/>
        </p:nvSpPr>
        <p:spPr>
          <a:xfrm>
            <a:off x="4250781" y="2181410"/>
            <a:ext cx="6280304" cy="633525"/>
          </a:xfrm>
          <a:prstGeom prst="roundRect">
            <a:avLst>
              <a:gd name="adj" fmla="val 17436"/>
            </a:avLst>
          </a:prstGeom>
          <a:solidFill>
            <a:schemeClr val="bg1"/>
          </a:solidFill>
          <a:ln>
            <a:noFill/>
          </a:ln>
          <a:effectLst>
            <a:outerShdw blurRad="25400" dist="50800" algn="tl" rotWithShape="0">
              <a:prstClr val="black">
                <a:alpha val="30000"/>
              </a:prstClr>
            </a:outerShdw>
            <a:reflection blurRad="12700" stA="75000" endPos="24000" dist="254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hlinkClick r:id="rId9"/>
            <a:extLst>
              <a:ext uri="{FF2B5EF4-FFF2-40B4-BE49-F238E27FC236}">
                <a16:creationId xmlns:a16="http://schemas.microsoft.com/office/drawing/2014/main" id="{74344277-76C0-4B64-BC5D-2AC5C83A3D36}"/>
              </a:ext>
            </a:extLst>
          </p:cNvPr>
          <p:cNvSpPr txBox="1"/>
          <p:nvPr/>
        </p:nvSpPr>
        <p:spPr>
          <a:xfrm>
            <a:off x="5719856" y="2313506"/>
            <a:ext cx="473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https://github.com/KRJWLee/ZenJewelry.git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1FA6A-D1ED-4112-8DC1-517168B8F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88" y="2158546"/>
            <a:ext cx="1195056" cy="6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1A1680D-A369-4A17-B2A1-5C52421BF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898823"/>
              </p:ext>
            </p:extLst>
          </p:nvPr>
        </p:nvGraphicFramePr>
        <p:xfrm>
          <a:off x="1087356" y="809625"/>
          <a:ext cx="10017288" cy="604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D4391D-EF92-47D3-B6D8-585F2B09529F}"/>
              </a:ext>
            </a:extLst>
          </p:cNvPr>
          <p:cNvSpPr txBox="1"/>
          <p:nvPr/>
        </p:nvSpPr>
        <p:spPr>
          <a:xfrm>
            <a:off x="0" y="225661"/>
            <a:ext cx="1761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F6F36E-0A69-4C24-88A1-AA655072659B}"/>
              </a:ext>
            </a:extLst>
          </p:cNvPr>
          <p:cNvCxnSpPr>
            <a:cxnSpLocks/>
          </p:cNvCxnSpPr>
          <p:nvPr/>
        </p:nvCxnSpPr>
        <p:spPr>
          <a:xfrm flipV="1">
            <a:off x="1761595" y="317940"/>
            <a:ext cx="0" cy="395124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7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4CF5CEA-F38A-4F2A-A4A7-2A43EBCAE96C}"/>
              </a:ext>
            </a:extLst>
          </p:cNvPr>
          <p:cNvSpPr txBox="1"/>
          <p:nvPr/>
        </p:nvSpPr>
        <p:spPr>
          <a:xfrm>
            <a:off x="-1" y="225661"/>
            <a:ext cx="352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기능정의서 </a:t>
            </a:r>
            <a:r>
              <a:rPr lang="en-US" altLang="ko-KR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  <a:r>
              <a:rPr lang="en-US" altLang="ko-KR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F873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7C3A0D-4109-4096-BBDB-5D923110D88A}"/>
              </a:ext>
            </a:extLst>
          </p:cNvPr>
          <p:cNvCxnSpPr>
            <a:cxnSpLocks/>
          </p:cNvCxnSpPr>
          <p:nvPr/>
        </p:nvCxnSpPr>
        <p:spPr>
          <a:xfrm flipV="1">
            <a:off x="3523720" y="317940"/>
            <a:ext cx="0" cy="395124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D1F060D1-A3D5-45A9-9557-DF94C0C27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7" t="3830" r="7727" b="3390"/>
          <a:stretch/>
        </p:blipFill>
        <p:spPr>
          <a:xfrm>
            <a:off x="857039" y="865828"/>
            <a:ext cx="5117663" cy="576651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10181E0-1233-4F65-8F55-ECDD0E8D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0" y="865828"/>
            <a:ext cx="5127518" cy="51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8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4CF5CEA-F38A-4F2A-A4A7-2A43EBCAE96C}"/>
              </a:ext>
            </a:extLst>
          </p:cNvPr>
          <p:cNvSpPr txBox="1"/>
          <p:nvPr/>
        </p:nvSpPr>
        <p:spPr>
          <a:xfrm>
            <a:off x="-1" y="225661"/>
            <a:ext cx="352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기능정의서 </a:t>
            </a:r>
            <a:r>
              <a:rPr lang="en-US" altLang="ko-KR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</a:t>
            </a:r>
            <a:r>
              <a:rPr lang="en-US" altLang="ko-KR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solidFill>
                <a:srgbClr val="F873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7C3A0D-4109-4096-BBDB-5D923110D88A}"/>
              </a:ext>
            </a:extLst>
          </p:cNvPr>
          <p:cNvCxnSpPr>
            <a:cxnSpLocks/>
          </p:cNvCxnSpPr>
          <p:nvPr/>
        </p:nvCxnSpPr>
        <p:spPr>
          <a:xfrm flipV="1">
            <a:off x="3523720" y="317940"/>
            <a:ext cx="0" cy="395124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41B700-493A-4FE8-9903-C1C6AE2E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52" y="748881"/>
            <a:ext cx="4723296" cy="57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4CF5CEA-F38A-4F2A-A4A7-2A43EBCAE96C}"/>
              </a:ext>
            </a:extLst>
          </p:cNvPr>
          <p:cNvSpPr txBox="1"/>
          <p:nvPr/>
        </p:nvSpPr>
        <p:spPr>
          <a:xfrm>
            <a:off x="0" y="225661"/>
            <a:ext cx="169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2800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7C3A0D-4109-4096-BBDB-5D923110D88A}"/>
              </a:ext>
            </a:extLst>
          </p:cNvPr>
          <p:cNvCxnSpPr>
            <a:cxnSpLocks/>
          </p:cNvCxnSpPr>
          <p:nvPr/>
        </p:nvCxnSpPr>
        <p:spPr>
          <a:xfrm flipV="1">
            <a:off x="1711698" y="317940"/>
            <a:ext cx="0" cy="395124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BBB6619-BFFC-43CC-A16D-1D3F517C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41160"/>
            <a:ext cx="9144000" cy="55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295CC-6E1F-432C-9CDE-2F01DF2D9373}"/>
              </a:ext>
            </a:extLst>
          </p:cNvPr>
          <p:cNvSpPr txBox="1"/>
          <p:nvPr/>
        </p:nvSpPr>
        <p:spPr>
          <a:xfrm>
            <a:off x="0" y="124829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873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기능구현 설명</a:t>
            </a:r>
          </a:p>
        </p:txBody>
      </p:sp>
    </p:spTree>
    <p:extLst>
      <p:ext uri="{BB962C8B-B14F-4D97-AF65-F5344CB8AC3E}">
        <p14:creationId xmlns:p14="http://schemas.microsoft.com/office/powerpoint/2010/main" val="19232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잘린 대각선 방향 모서리 48">
            <a:extLst>
              <a:ext uri="{FF2B5EF4-FFF2-40B4-BE49-F238E27FC236}">
                <a16:creationId xmlns:a16="http://schemas.microsoft.com/office/drawing/2014/main" id="{91B400AD-0AF6-433C-A741-A65A2991E511}"/>
              </a:ext>
            </a:extLst>
          </p:cNvPr>
          <p:cNvSpPr/>
          <p:nvPr/>
        </p:nvSpPr>
        <p:spPr>
          <a:xfrm>
            <a:off x="185651" y="150097"/>
            <a:ext cx="1602906" cy="467539"/>
          </a:xfrm>
          <a:prstGeom prst="snip2DiagRect">
            <a:avLst>
              <a:gd name="adj1" fmla="val 0"/>
              <a:gd name="adj2" fmla="val 34628"/>
            </a:avLst>
          </a:prstGeom>
          <a:solidFill>
            <a:srgbClr val="FDA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6F2A22-F690-44A2-A3C4-494696682284}"/>
              </a:ext>
            </a:extLst>
          </p:cNvPr>
          <p:cNvSpPr txBox="1"/>
          <p:nvPr/>
        </p:nvSpPr>
        <p:spPr>
          <a:xfrm>
            <a:off x="186131" y="104044"/>
            <a:ext cx="33973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페이지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B542D8-2283-420B-98CB-EEE9513151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026438"/>
            <a:ext cx="2955349" cy="48051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405849-9D33-4D0C-8C10-1A2A35556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" r="243"/>
          <a:stretch/>
        </p:blipFill>
        <p:spPr>
          <a:xfrm>
            <a:off x="3487689" y="774229"/>
            <a:ext cx="4037281" cy="1989291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0C7D7-43A3-470E-879D-93228BCD1D47}"/>
              </a:ext>
            </a:extLst>
          </p:cNvPr>
          <p:cNvSpPr txBox="1"/>
          <p:nvPr/>
        </p:nvSpPr>
        <p:spPr>
          <a:xfrm>
            <a:off x="7521775" y="3867539"/>
            <a:ext cx="46670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페이지에서 상품등록 </a:t>
            </a:r>
            <a:r>
              <a:rPr lang="en-US" altLang="ko-KR" sz="1600" b="1" dirty="0"/>
              <a:t>or </a:t>
            </a:r>
            <a:r>
              <a:rPr lang="ko-KR" altLang="en-US" sz="1600" b="1" dirty="0"/>
              <a:t>상품수정 시</a:t>
            </a:r>
            <a:endParaRPr lang="en-US" altLang="ko-KR" sz="1600" b="1" dirty="0"/>
          </a:p>
          <a:p>
            <a:r>
              <a:rPr lang="ko-KR" altLang="en-US" sz="1600" b="1" dirty="0"/>
              <a:t>신상품 </a:t>
            </a:r>
            <a:r>
              <a:rPr lang="en-US" altLang="ko-KR" sz="1600" b="1" dirty="0"/>
              <a:t>/ </a:t>
            </a:r>
            <a:r>
              <a:rPr lang="ko-KR" altLang="en-US" sz="1600" b="1" dirty="0"/>
              <a:t>베스트 상품을 선정할 수 있습니다</a:t>
            </a:r>
            <a:r>
              <a:rPr lang="en-US" altLang="ko-KR" sz="1600" b="1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</a:t>
            </a:r>
            <a:r>
              <a:rPr lang="en-US" altLang="ko-KR" sz="1400" dirty="0"/>
              <a:t>DB </a:t>
            </a:r>
            <a:r>
              <a:rPr lang="ko-KR" altLang="en-US" sz="1400" dirty="0"/>
              <a:t>내 신상품</a:t>
            </a:r>
            <a:r>
              <a:rPr lang="en-US" altLang="ko-KR" sz="1400" dirty="0"/>
              <a:t> / </a:t>
            </a:r>
            <a:r>
              <a:rPr lang="ko-KR" altLang="en-US" sz="1400" dirty="0"/>
              <a:t>베스트 </a:t>
            </a:r>
            <a:r>
              <a:rPr lang="en-US" altLang="ko-KR" sz="1400" dirty="0"/>
              <a:t>COLUMN </a:t>
            </a:r>
            <a:r>
              <a:rPr lang="ko-KR" altLang="en-US" sz="1400" dirty="0"/>
              <a:t>에 업데이트를</a:t>
            </a:r>
            <a:endParaRPr lang="en-US" altLang="ko-KR" sz="1400" dirty="0"/>
          </a:p>
          <a:p>
            <a:r>
              <a:rPr lang="ko-KR" altLang="en-US" sz="1400" dirty="0"/>
              <a:t>해준 후 </a:t>
            </a:r>
            <a:r>
              <a:rPr lang="en-US" altLang="ko-KR" sz="1400" dirty="0"/>
              <a:t>SELECT </a:t>
            </a:r>
            <a:r>
              <a:rPr lang="ko-KR" altLang="en-US" sz="1400" dirty="0"/>
              <a:t>문으로 조회하여 각 상품을</a:t>
            </a:r>
            <a:endParaRPr lang="en-US" altLang="ko-KR" sz="1400" dirty="0"/>
          </a:p>
          <a:p>
            <a:r>
              <a:rPr lang="ko-KR" altLang="en-US" sz="1400" dirty="0"/>
              <a:t>메인 페이지에 노출시킵니다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1702D-7E8E-4218-98E6-11AD3773F8AA}"/>
              </a:ext>
            </a:extLst>
          </p:cNvPr>
          <p:cNvSpPr txBox="1"/>
          <p:nvPr/>
        </p:nvSpPr>
        <p:spPr>
          <a:xfrm>
            <a:off x="7524969" y="886083"/>
            <a:ext cx="46670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상단 상품검색을 통해 원하는 상품을</a:t>
            </a:r>
            <a:endParaRPr lang="en-US" altLang="ko-KR" sz="1600" b="1" dirty="0"/>
          </a:p>
          <a:p>
            <a:r>
              <a:rPr lang="ko-KR" altLang="en-US" sz="1600" b="1" dirty="0"/>
              <a:t>조회할 수 있습니다</a:t>
            </a:r>
            <a:r>
              <a:rPr lang="en-US" altLang="ko-KR" sz="1600" b="1" dirty="0"/>
              <a:t>.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상품</a:t>
            </a:r>
            <a:r>
              <a:rPr lang="en-US" altLang="ko-KR" sz="1400" dirty="0"/>
              <a:t>DB </a:t>
            </a:r>
            <a:r>
              <a:rPr lang="ko-KR" altLang="en-US" sz="1400" dirty="0"/>
              <a:t>에서 </a:t>
            </a:r>
            <a:r>
              <a:rPr lang="en-US" altLang="ko-KR" sz="1400" dirty="0"/>
              <a:t>WHERE </a:t>
            </a:r>
            <a:r>
              <a:rPr lang="ko-KR" altLang="en-US" sz="1400" dirty="0"/>
              <a:t>절을 통해 상품명 조회 후</a:t>
            </a:r>
            <a:endParaRPr lang="en-US" altLang="ko-KR" sz="1400" dirty="0"/>
          </a:p>
          <a:p>
            <a:r>
              <a:rPr lang="ko-KR" altLang="en-US" sz="1400" dirty="0"/>
              <a:t>조회된 상품리스트 페이지로 이동하여</a:t>
            </a:r>
            <a:endParaRPr lang="en-US" altLang="ko-KR" sz="1400" dirty="0"/>
          </a:p>
          <a:p>
            <a:r>
              <a:rPr lang="ko-KR" altLang="en-US" sz="1400" dirty="0"/>
              <a:t>검색결과를 확인할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상품등록시 카테고리를 별도로 지정하여</a:t>
            </a:r>
            <a:endParaRPr lang="en-US" altLang="ko-KR" sz="1400" dirty="0"/>
          </a:p>
          <a:p>
            <a:r>
              <a:rPr lang="ko-KR" altLang="en-US" sz="1400" dirty="0"/>
              <a:t>이용자가 카테고리별 상품을 확인할 수 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295D5-A11C-4FE4-A21A-63E7AFE50D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9" b="9023"/>
          <a:stretch/>
        </p:blipFill>
        <p:spPr>
          <a:xfrm>
            <a:off x="3487689" y="3053905"/>
            <a:ext cx="4037282" cy="342900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CD9E5D-DDF9-4003-B013-1893E80589A1}"/>
              </a:ext>
            </a:extLst>
          </p:cNvPr>
          <p:cNvSpPr/>
          <p:nvPr/>
        </p:nvSpPr>
        <p:spPr>
          <a:xfrm>
            <a:off x="326571" y="1026438"/>
            <a:ext cx="1558212" cy="4104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8080D1E-7598-459F-821D-1F29DD8F487D}"/>
              </a:ext>
            </a:extLst>
          </p:cNvPr>
          <p:cNvSpPr/>
          <p:nvPr/>
        </p:nvSpPr>
        <p:spPr>
          <a:xfrm>
            <a:off x="447868" y="2848667"/>
            <a:ext cx="2747623" cy="254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988ECCD-47DE-4B30-823F-673A088DA46A}"/>
              </a:ext>
            </a:extLst>
          </p:cNvPr>
          <p:cNvCxnSpPr>
            <a:cxnSpLocks/>
          </p:cNvCxnSpPr>
          <p:nvPr/>
        </p:nvCxnSpPr>
        <p:spPr>
          <a:xfrm>
            <a:off x="6761527" y="2922791"/>
            <a:ext cx="1501629" cy="0"/>
          </a:xfrm>
          <a:prstGeom prst="line">
            <a:avLst/>
          </a:prstGeom>
          <a:ln w="28575">
            <a:solidFill>
              <a:srgbClr val="FF91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7077185-486B-4C42-BF1A-58EDA9350052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3195491" y="4120881"/>
            <a:ext cx="292198" cy="64752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F97CDB3-67D0-48B1-A43C-14C790EEE9DC}"/>
              </a:ext>
            </a:extLst>
          </p:cNvPr>
          <p:cNvCxnSpPr>
            <a:cxnSpLocks/>
            <a:stCxn id="29" idx="3"/>
            <a:endCxn id="14" idx="1"/>
          </p:cNvCxnSpPr>
          <p:nvPr/>
        </p:nvCxnSpPr>
        <p:spPr>
          <a:xfrm>
            <a:off x="1884783" y="1231676"/>
            <a:ext cx="1602906" cy="537199"/>
          </a:xfrm>
          <a:prstGeom prst="bentConnector3">
            <a:avLst>
              <a:gd name="adj1" fmla="val 8820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92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1179</Words>
  <Application>Microsoft Office PowerPoint</Application>
  <PresentationFormat>와이드스크린</PresentationFormat>
  <Paragraphs>183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Marilyn Greene</dc:creator>
  <cp:lastModifiedBy>Marilyn Greene</cp:lastModifiedBy>
  <cp:revision>189</cp:revision>
  <dcterms:created xsi:type="dcterms:W3CDTF">2022-04-14T09:02:03Z</dcterms:created>
  <dcterms:modified xsi:type="dcterms:W3CDTF">2022-04-20T09:47:49Z</dcterms:modified>
</cp:coreProperties>
</file>